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99" r:id="rId5"/>
    <p:sldId id="428" r:id="rId6"/>
    <p:sldId id="434" r:id="rId7"/>
    <p:sldId id="415" r:id="rId8"/>
    <p:sldId id="679" r:id="rId9"/>
    <p:sldId id="310" r:id="rId10"/>
    <p:sldId id="311" r:id="rId11"/>
    <p:sldId id="687" r:id="rId12"/>
    <p:sldId id="319" r:id="rId13"/>
    <p:sldId id="317" r:id="rId14"/>
    <p:sldId id="681" r:id="rId15"/>
    <p:sldId id="267" r:id="rId16"/>
    <p:sldId id="260" r:id="rId17"/>
    <p:sldId id="282" r:id="rId18"/>
    <p:sldId id="272" r:id="rId19"/>
    <p:sldId id="270" r:id="rId20"/>
    <p:sldId id="275" r:id="rId21"/>
    <p:sldId id="684" r:id="rId22"/>
  </p:sldIdLst>
  <p:sldSz cx="9144000" cy="5143500" type="screen16x9"/>
  <p:notesSz cx="6669088" cy="9926638"/>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917D30-F9A3-49DE-AA8A-201109B4F075}">
          <p14:sldIdLst>
            <p14:sldId id="299"/>
            <p14:sldId id="428"/>
            <p14:sldId id="434"/>
            <p14:sldId id="415"/>
            <p14:sldId id="679"/>
            <p14:sldId id="310"/>
            <p14:sldId id="311"/>
            <p14:sldId id="687"/>
            <p14:sldId id="319"/>
            <p14:sldId id="317"/>
            <p14:sldId id="681"/>
            <p14:sldId id="267"/>
            <p14:sldId id="260"/>
            <p14:sldId id="282"/>
            <p14:sldId id="272"/>
            <p14:sldId id="270"/>
            <p14:sldId id="275"/>
            <p14:sldId id="6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OESSING, Claudia" initials="G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D25"/>
    <a:srgbClr val="F46E0A"/>
    <a:srgbClr val="00B0F0"/>
    <a:srgbClr val="009CDD"/>
    <a:srgbClr val="FA9C12"/>
    <a:srgbClr val="EE00A4"/>
    <a:srgbClr val="ECA2CE"/>
    <a:srgbClr val="76B531"/>
    <a:srgbClr val="87CB3D"/>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63" autoAdjust="0"/>
  </p:normalViewPr>
  <p:slideViewPr>
    <p:cSldViewPr snapToGrid="0">
      <p:cViewPr varScale="1">
        <p:scale>
          <a:sx n="97" d="100"/>
          <a:sy n="97" d="100"/>
        </p:scale>
        <p:origin x="1042" y="72"/>
      </p:cViewPr>
      <p:guideLst>
        <p:guide orient="horz" pos="2160"/>
        <p:guide pos="3840"/>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81792-CE0F-4324-B502-351F2D64D70C}"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AT"/>
        </a:p>
      </dgm:t>
    </dgm:pt>
    <dgm:pt modelId="{53DEF093-4ABA-4E84-A839-3A6F70063467}">
      <dgm:prSet phldrT="[Text]" custT="1"/>
      <dgm:spPr/>
      <dgm:t>
        <a:bodyPr/>
        <a:lstStyle/>
        <a:p>
          <a:pPr algn="ctr"/>
          <a:r>
            <a:rPr lang="en-US" sz="1100" b="1" dirty="0">
              <a:latin typeface="Fira Sans"/>
            </a:rPr>
            <a:t>Events &amp; Platforms</a:t>
          </a:r>
        </a:p>
        <a:p>
          <a:pPr algn="ctr"/>
          <a:r>
            <a:rPr lang="en-US" sz="1000" b="0" dirty="0">
              <a:latin typeface="Fira Sans"/>
            </a:rPr>
            <a:t>Opportunities to discuss, share expertise, and generate new solutions.</a:t>
          </a:r>
          <a:endParaRPr lang="en-AT" sz="1000" b="1" dirty="0">
            <a:latin typeface="Fira Sans"/>
          </a:endParaRPr>
        </a:p>
      </dgm:t>
    </dgm:pt>
    <dgm:pt modelId="{423E5CFE-5D2E-48E4-80B6-5ABC8EC52B31}" type="parTrans" cxnId="{A41EB9C7-38C6-41B8-BEB1-406943D40523}">
      <dgm:prSet/>
      <dgm:spPr/>
      <dgm:t>
        <a:bodyPr/>
        <a:lstStyle/>
        <a:p>
          <a:pPr algn="ctr"/>
          <a:endParaRPr lang="en-AT" sz="1050">
            <a:latin typeface="Fira Sans" panose="020B0503050000020004" pitchFamily="34" charset="0"/>
          </a:endParaRPr>
        </a:p>
      </dgm:t>
    </dgm:pt>
    <dgm:pt modelId="{F3A9207B-EFB7-47C5-8348-05620F78DB08}" type="sibTrans" cxnId="{A41EB9C7-38C6-41B8-BEB1-406943D40523}">
      <dgm:prSet/>
      <dgm:spPr/>
      <dgm:t>
        <a:bodyPr/>
        <a:lstStyle/>
        <a:p>
          <a:pPr algn="ctr"/>
          <a:endParaRPr lang="en-AT" sz="1050">
            <a:latin typeface="Fira Sans" panose="020B0503050000020004" pitchFamily="34" charset="0"/>
          </a:endParaRPr>
        </a:p>
      </dgm:t>
    </dgm:pt>
    <dgm:pt modelId="{C0F6F91D-BBE9-4789-841A-3144F4C2293B}">
      <dgm:prSet phldrT="[Text]" custT="1"/>
      <dgm:spPr>
        <a:solidFill>
          <a:srgbClr val="F36D25"/>
        </a:solidFill>
      </dgm:spPr>
      <dgm:t>
        <a:bodyPr/>
        <a:lstStyle/>
        <a:p>
          <a:pPr algn="ctr"/>
          <a:r>
            <a:rPr lang="en-US" sz="1100" b="1" dirty="0">
              <a:latin typeface="Fira Sans"/>
            </a:rPr>
            <a:t>Projects</a:t>
          </a:r>
          <a:endParaRPr lang="en-US" sz="1200" b="1" dirty="0">
            <a:latin typeface="Fira Sans"/>
          </a:endParaRPr>
        </a:p>
        <a:p>
          <a:pPr algn="ctr"/>
          <a:r>
            <a:rPr lang="en-US" sz="1000" b="0" dirty="0">
              <a:latin typeface="Fira Sans"/>
            </a:rPr>
            <a:t>Specific duration, geographical location &amp; funding for a common goal.</a:t>
          </a:r>
          <a:endParaRPr lang="en-AT" sz="1000" b="1" dirty="0">
            <a:latin typeface="Fira Sans"/>
          </a:endParaRPr>
        </a:p>
      </dgm:t>
    </dgm:pt>
    <dgm:pt modelId="{8F6C20F5-A81A-4769-B619-0810BC88FA38}" type="parTrans" cxnId="{9DE48A01-B2A3-4D27-8E79-691E4FC080DB}">
      <dgm:prSet/>
      <dgm:spPr/>
      <dgm:t>
        <a:bodyPr/>
        <a:lstStyle/>
        <a:p>
          <a:pPr algn="ctr"/>
          <a:endParaRPr lang="en-AT" sz="1050">
            <a:latin typeface="Fira Sans" panose="020B0503050000020004" pitchFamily="34" charset="0"/>
          </a:endParaRPr>
        </a:p>
      </dgm:t>
    </dgm:pt>
    <dgm:pt modelId="{C44C08D5-E728-4657-B207-622B1566D577}" type="sibTrans" cxnId="{9DE48A01-B2A3-4D27-8E79-691E4FC080DB}">
      <dgm:prSet/>
      <dgm:spPr/>
      <dgm:t>
        <a:bodyPr/>
        <a:lstStyle/>
        <a:p>
          <a:pPr algn="ctr"/>
          <a:endParaRPr lang="en-AT" sz="1050">
            <a:latin typeface="Fira Sans" panose="020B0503050000020004" pitchFamily="34" charset="0"/>
          </a:endParaRPr>
        </a:p>
      </dgm:t>
    </dgm:pt>
    <dgm:pt modelId="{4D2BCC40-8BE4-4508-8D4A-17DC2CF140D5}">
      <dgm:prSet phldrT="[Text]" custT="1"/>
      <dgm:spPr/>
      <dgm:t>
        <a:bodyPr/>
        <a:lstStyle/>
        <a:p>
          <a:pPr algn="ctr" rtl="0"/>
          <a:r>
            <a:rPr lang="en-US" sz="1100" b="1" dirty="0">
              <a:latin typeface="Fira Sans"/>
            </a:rPr>
            <a:t>Partner Expert Programme (PE)</a:t>
          </a:r>
        </a:p>
        <a:p>
          <a:pPr algn="ctr"/>
          <a:r>
            <a:rPr lang="en-US" sz="1000" dirty="0">
              <a:latin typeface="Fira Sans"/>
            </a:rPr>
            <a:t>Qualified experts sponsored by Member States or partner institutions gain experience at UNIDO through projects and assignments.</a:t>
          </a:r>
          <a:endParaRPr lang="en-AT" sz="1000" b="1" dirty="0">
            <a:latin typeface="Fira Sans"/>
          </a:endParaRPr>
        </a:p>
      </dgm:t>
    </dgm:pt>
    <dgm:pt modelId="{A35F88CA-760F-4957-849D-916C6322087B}" type="parTrans" cxnId="{D4D22BC6-9507-4101-BF63-79C522248B5C}">
      <dgm:prSet/>
      <dgm:spPr/>
      <dgm:t>
        <a:bodyPr/>
        <a:lstStyle/>
        <a:p>
          <a:pPr algn="ctr"/>
          <a:endParaRPr lang="en-AT" sz="1050">
            <a:latin typeface="Fira Sans" panose="020B0503050000020004" pitchFamily="34" charset="0"/>
          </a:endParaRPr>
        </a:p>
      </dgm:t>
    </dgm:pt>
    <dgm:pt modelId="{2AFBC95A-47EB-48ED-B285-CBBB5972764B}" type="sibTrans" cxnId="{D4D22BC6-9507-4101-BF63-79C522248B5C}">
      <dgm:prSet/>
      <dgm:spPr/>
      <dgm:t>
        <a:bodyPr/>
        <a:lstStyle/>
        <a:p>
          <a:pPr algn="ctr"/>
          <a:endParaRPr lang="en-AT" sz="1050">
            <a:latin typeface="Fira Sans" panose="020B0503050000020004" pitchFamily="34" charset="0"/>
          </a:endParaRPr>
        </a:p>
      </dgm:t>
    </dgm:pt>
    <dgm:pt modelId="{032BA775-418D-49B9-B3B3-A5A432A0E839}">
      <dgm:prSet phldrT="[Text]" custT="1"/>
      <dgm:spPr/>
      <dgm:t>
        <a:bodyPr/>
        <a:lstStyle/>
        <a:p>
          <a:pPr algn="ctr"/>
          <a:r>
            <a:rPr lang="en-US" sz="1100" b="1">
              <a:latin typeface="Fira Sans"/>
            </a:rPr>
            <a:t>Data &amp; Policy Dissemination</a:t>
          </a:r>
        </a:p>
        <a:p>
          <a:pPr algn="ctr"/>
          <a:r>
            <a:rPr lang="en-US" sz="1000" b="0">
              <a:latin typeface="Fira Sans"/>
            </a:rPr>
            <a:t>Joint publications to disseminate knowledge and best practices.</a:t>
          </a:r>
          <a:endParaRPr lang="en-AT" sz="1000" b="1">
            <a:latin typeface="Fira Sans"/>
          </a:endParaRPr>
        </a:p>
      </dgm:t>
    </dgm:pt>
    <dgm:pt modelId="{8C705ECD-E270-4624-9011-98E78CAB00F1}" type="parTrans" cxnId="{678D6215-885F-403C-ABDB-7D661A54F189}">
      <dgm:prSet/>
      <dgm:spPr/>
      <dgm:t>
        <a:bodyPr/>
        <a:lstStyle/>
        <a:p>
          <a:pPr algn="ctr"/>
          <a:endParaRPr lang="en-AT" sz="1050">
            <a:latin typeface="Fira Sans" panose="020B0503050000020004" pitchFamily="34" charset="0"/>
          </a:endParaRPr>
        </a:p>
      </dgm:t>
    </dgm:pt>
    <dgm:pt modelId="{766672F6-391E-4B24-99A9-C6B4F9D2F206}" type="sibTrans" cxnId="{678D6215-885F-403C-ABDB-7D661A54F189}">
      <dgm:prSet/>
      <dgm:spPr/>
      <dgm:t>
        <a:bodyPr/>
        <a:lstStyle/>
        <a:p>
          <a:pPr algn="ctr"/>
          <a:endParaRPr lang="en-AT" sz="1050">
            <a:latin typeface="Fira Sans" panose="020B0503050000020004" pitchFamily="34" charset="0"/>
          </a:endParaRPr>
        </a:p>
      </dgm:t>
    </dgm:pt>
    <dgm:pt modelId="{CD89C9EE-F8C3-4C10-AE39-9C19D7DF9C6E}">
      <dgm:prSet phldrT="[Text]" custT="1"/>
      <dgm:spPr/>
      <dgm:t>
        <a:bodyPr/>
        <a:lstStyle/>
        <a:p>
          <a:pPr algn="ctr" rtl="0"/>
          <a:r>
            <a:rPr lang="en-US" sz="1100" b="1">
              <a:latin typeface="Fira Sans"/>
            </a:rPr>
            <a:t>Investment and  Technology Promotion Offices (ITPOs)</a:t>
          </a:r>
        </a:p>
        <a:p>
          <a:pPr algn="ctr"/>
          <a:r>
            <a:rPr lang="en-US" sz="1000" b="0">
              <a:latin typeface="Fira Sans"/>
            </a:rPr>
            <a:t>Matching investors and technology suppliers from developed and developing countries.</a:t>
          </a:r>
          <a:endParaRPr lang="en-AT" sz="1000" b="1">
            <a:latin typeface="Fira Sans"/>
          </a:endParaRPr>
        </a:p>
      </dgm:t>
    </dgm:pt>
    <dgm:pt modelId="{23BA8113-29A0-4ACC-88BA-D23E447F0272}" type="parTrans" cxnId="{E9159089-F7ED-4694-B2AE-DBB5607F32AF}">
      <dgm:prSet/>
      <dgm:spPr/>
      <dgm:t>
        <a:bodyPr/>
        <a:lstStyle/>
        <a:p>
          <a:pPr algn="ctr"/>
          <a:endParaRPr lang="en-US" sz="1050">
            <a:latin typeface="Fira Sans" panose="020B0503050000020004" pitchFamily="34" charset="0"/>
          </a:endParaRPr>
        </a:p>
      </dgm:t>
    </dgm:pt>
    <dgm:pt modelId="{972069DB-C23E-46E4-B8DF-D77562F90EAC}" type="sibTrans" cxnId="{E9159089-F7ED-4694-B2AE-DBB5607F32AF}">
      <dgm:prSet/>
      <dgm:spPr/>
      <dgm:t>
        <a:bodyPr/>
        <a:lstStyle/>
        <a:p>
          <a:pPr algn="ctr"/>
          <a:endParaRPr lang="en-US" sz="1050">
            <a:latin typeface="Fira Sans" panose="020B0503050000020004" pitchFamily="34" charset="0"/>
          </a:endParaRPr>
        </a:p>
      </dgm:t>
    </dgm:pt>
    <dgm:pt modelId="{E1F8AA27-C4A7-45F8-9EA5-825A81FCE3AE}">
      <dgm:prSet phldrT="[Text]" custT="1"/>
      <dgm:spPr>
        <a:solidFill>
          <a:schemeClr val="bg1">
            <a:lumMod val="75000"/>
          </a:schemeClr>
        </a:solidFill>
      </dgm:spPr>
      <dgm:t>
        <a:bodyPr/>
        <a:lstStyle/>
        <a:p>
          <a:pPr algn="ctr"/>
          <a:r>
            <a:rPr lang="en-US" sz="1100" b="1" dirty="0">
              <a:latin typeface="Fira Sans"/>
            </a:rPr>
            <a:t>Procurement</a:t>
          </a:r>
        </a:p>
        <a:p>
          <a:pPr algn="ctr"/>
          <a:r>
            <a:rPr lang="en-US" sz="1000" b="0" dirty="0">
              <a:latin typeface="Fira Sans"/>
            </a:rPr>
            <a:t>UNIDO procures goods and services from the business sector (commercial relationship).</a:t>
          </a:r>
          <a:endParaRPr lang="en-AT" sz="1000" b="1" dirty="0">
            <a:latin typeface="Fira Sans"/>
          </a:endParaRPr>
        </a:p>
      </dgm:t>
    </dgm:pt>
    <dgm:pt modelId="{FE9D3613-0F3C-4039-93AF-5387545B10FE}" type="parTrans" cxnId="{0113BEF9-6A1D-4D20-BCA3-06FBC04EB6A7}">
      <dgm:prSet/>
      <dgm:spPr/>
      <dgm:t>
        <a:bodyPr/>
        <a:lstStyle/>
        <a:p>
          <a:pPr algn="ctr"/>
          <a:endParaRPr lang="en-US" sz="1050">
            <a:latin typeface="Fira Sans" panose="020B0503050000020004" pitchFamily="34" charset="0"/>
          </a:endParaRPr>
        </a:p>
      </dgm:t>
    </dgm:pt>
    <dgm:pt modelId="{85AECB6C-BEFD-4333-AC1B-44BB2CA3203F}" type="sibTrans" cxnId="{0113BEF9-6A1D-4D20-BCA3-06FBC04EB6A7}">
      <dgm:prSet/>
      <dgm:spPr/>
      <dgm:t>
        <a:bodyPr/>
        <a:lstStyle/>
        <a:p>
          <a:pPr algn="ctr"/>
          <a:endParaRPr lang="en-US" sz="1050">
            <a:latin typeface="Fira Sans" panose="020B0503050000020004" pitchFamily="34" charset="0"/>
          </a:endParaRPr>
        </a:p>
      </dgm:t>
    </dgm:pt>
    <dgm:pt modelId="{0BC442EC-5626-41A0-BA52-89251CE2D95C}" type="pres">
      <dgm:prSet presAssocID="{BDA81792-CE0F-4324-B502-351F2D64D70C}" presName="diagram" presStyleCnt="0">
        <dgm:presLayoutVars>
          <dgm:dir/>
          <dgm:resizeHandles val="exact"/>
        </dgm:presLayoutVars>
      </dgm:prSet>
      <dgm:spPr/>
    </dgm:pt>
    <dgm:pt modelId="{30114A8B-4F61-4ED2-8E4A-A799D32C9B8D}" type="pres">
      <dgm:prSet presAssocID="{53DEF093-4ABA-4E84-A839-3A6F70063467}" presName="node" presStyleLbl="node1" presStyleIdx="0" presStyleCnt="6" custScaleY="129013" custLinFactX="8955" custLinFactNeighborX="100000" custLinFactNeighborY="2876">
        <dgm:presLayoutVars>
          <dgm:bulletEnabled val="1"/>
        </dgm:presLayoutVars>
      </dgm:prSet>
      <dgm:spPr/>
    </dgm:pt>
    <dgm:pt modelId="{C9F881B4-C079-427F-AC38-10B0E96A726E}" type="pres">
      <dgm:prSet presAssocID="{F3A9207B-EFB7-47C5-8348-05620F78DB08}" presName="sibTrans" presStyleCnt="0"/>
      <dgm:spPr/>
    </dgm:pt>
    <dgm:pt modelId="{C1C1109D-3704-40A3-B43F-431CD4FD42F3}" type="pres">
      <dgm:prSet presAssocID="{C0F6F91D-BBE9-4789-841A-3144F4C2293B}" presName="node" presStyleLbl="node1" presStyleIdx="1" presStyleCnt="6" custScaleY="129013" custLinFactX="-9392" custLinFactNeighborX="-100000" custLinFactNeighborY="2876">
        <dgm:presLayoutVars>
          <dgm:bulletEnabled val="1"/>
        </dgm:presLayoutVars>
      </dgm:prSet>
      <dgm:spPr/>
    </dgm:pt>
    <dgm:pt modelId="{B0ACA00E-03C4-4FE5-809C-C8910FF672FF}" type="pres">
      <dgm:prSet presAssocID="{C44C08D5-E728-4657-B207-622B1566D577}" presName="sibTrans" presStyleCnt="0"/>
      <dgm:spPr/>
    </dgm:pt>
    <dgm:pt modelId="{7E6BBAA1-7B25-4225-90A1-5EFDC749ED8F}" type="pres">
      <dgm:prSet presAssocID="{4D2BCC40-8BE4-4508-8D4A-17DC2CF140D5}" presName="node" presStyleLbl="node1" presStyleIdx="2" presStyleCnt="6" custScaleY="129013">
        <dgm:presLayoutVars>
          <dgm:bulletEnabled val="1"/>
        </dgm:presLayoutVars>
      </dgm:prSet>
      <dgm:spPr/>
    </dgm:pt>
    <dgm:pt modelId="{C96C7F25-3807-4406-B4F8-C97A49EF5BE6}" type="pres">
      <dgm:prSet presAssocID="{2AFBC95A-47EB-48ED-B285-CBBB5972764B}" presName="sibTrans" presStyleCnt="0"/>
      <dgm:spPr/>
    </dgm:pt>
    <dgm:pt modelId="{054B37DD-3C8E-443C-B2D5-21DF6CDD36F0}" type="pres">
      <dgm:prSet presAssocID="{032BA775-418D-49B9-B3B3-A5A432A0E839}" presName="node" presStyleLbl="node1" presStyleIdx="3" presStyleCnt="6" custScaleY="129013" custLinFactNeighborY="13187">
        <dgm:presLayoutVars>
          <dgm:bulletEnabled val="1"/>
        </dgm:presLayoutVars>
      </dgm:prSet>
      <dgm:spPr/>
    </dgm:pt>
    <dgm:pt modelId="{E34B23DA-F135-4461-AE31-76A65C62D6D5}" type="pres">
      <dgm:prSet presAssocID="{766672F6-391E-4B24-99A9-C6B4F9D2F206}" presName="sibTrans" presStyleCnt="0"/>
      <dgm:spPr/>
    </dgm:pt>
    <dgm:pt modelId="{C36E910F-2530-415C-B01F-0D73163BD9A9}" type="pres">
      <dgm:prSet presAssocID="{CD89C9EE-F8C3-4C10-AE39-9C19D7DF9C6E}" presName="node" presStyleLbl="node1" presStyleIdx="4" presStyleCnt="6" custScaleY="129013" custLinFactNeighborY="13187">
        <dgm:presLayoutVars>
          <dgm:bulletEnabled val="1"/>
        </dgm:presLayoutVars>
      </dgm:prSet>
      <dgm:spPr/>
    </dgm:pt>
    <dgm:pt modelId="{0FD1563D-3636-4BD3-81C0-B809AC162571}" type="pres">
      <dgm:prSet presAssocID="{972069DB-C23E-46E4-B8DF-D77562F90EAC}" presName="sibTrans" presStyleCnt="0"/>
      <dgm:spPr/>
    </dgm:pt>
    <dgm:pt modelId="{F5E1C15E-3347-48B1-98CD-401151C04241}" type="pres">
      <dgm:prSet presAssocID="{E1F8AA27-C4A7-45F8-9EA5-825A81FCE3AE}" presName="node" presStyleLbl="node1" presStyleIdx="5" presStyleCnt="6" custScaleY="129013" custLinFactNeighborX="457" custLinFactNeighborY="1360">
        <dgm:presLayoutVars>
          <dgm:bulletEnabled val="1"/>
        </dgm:presLayoutVars>
      </dgm:prSet>
      <dgm:spPr/>
    </dgm:pt>
  </dgm:ptLst>
  <dgm:cxnLst>
    <dgm:cxn modelId="{EC32A800-098D-422F-87B9-0352E7865CF5}" type="presOf" srcId="{4D2BCC40-8BE4-4508-8D4A-17DC2CF140D5}" destId="{7E6BBAA1-7B25-4225-90A1-5EFDC749ED8F}" srcOrd="0" destOrd="0" presId="urn:microsoft.com/office/officeart/2005/8/layout/default"/>
    <dgm:cxn modelId="{9DE48A01-B2A3-4D27-8E79-691E4FC080DB}" srcId="{BDA81792-CE0F-4324-B502-351F2D64D70C}" destId="{C0F6F91D-BBE9-4789-841A-3144F4C2293B}" srcOrd="1" destOrd="0" parTransId="{8F6C20F5-A81A-4769-B619-0810BC88FA38}" sibTransId="{C44C08D5-E728-4657-B207-622B1566D577}"/>
    <dgm:cxn modelId="{1F1CC306-22CD-407B-ABC6-123FE730C199}" type="presOf" srcId="{CD89C9EE-F8C3-4C10-AE39-9C19D7DF9C6E}" destId="{C36E910F-2530-415C-B01F-0D73163BD9A9}" srcOrd="0" destOrd="0" presId="urn:microsoft.com/office/officeart/2005/8/layout/default"/>
    <dgm:cxn modelId="{678D6215-885F-403C-ABDB-7D661A54F189}" srcId="{BDA81792-CE0F-4324-B502-351F2D64D70C}" destId="{032BA775-418D-49B9-B3B3-A5A432A0E839}" srcOrd="3" destOrd="0" parTransId="{8C705ECD-E270-4624-9011-98E78CAB00F1}" sibTransId="{766672F6-391E-4B24-99A9-C6B4F9D2F206}"/>
    <dgm:cxn modelId="{8E10ED36-FF53-4818-8A72-847A83DCC204}" type="presOf" srcId="{53DEF093-4ABA-4E84-A839-3A6F70063467}" destId="{30114A8B-4F61-4ED2-8E4A-A799D32C9B8D}" srcOrd="0" destOrd="0" presId="urn:microsoft.com/office/officeart/2005/8/layout/default"/>
    <dgm:cxn modelId="{C74A1844-9D2A-4F2D-BA53-F11D7D69E301}" type="presOf" srcId="{C0F6F91D-BBE9-4789-841A-3144F4C2293B}" destId="{C1C1109D-3704-40A3-B43F-431CD4FD42F3}" srcOrd="0" destOrd="0" presId="urn:microsoft.com/office/officeart/2005/8/layout/default"/>
    <dgm:cxn modelId="{E9159089-F7ED-4694-B2AE-DBB5607F32AF}" srcId="{BDA81792-CE0F-4324-B502-351F2D64D70C}" destId="{CD89C9EE-F8C3-4C10-AE39-9C19D7DF9C6E}" srcOrd="4" destOrd="0" parTransId="{23BA8113-29A0-4ACC-88BA-D23E447F0272}" sibTransId="{972069DB-C23E-46E4-B8DF-D77562F90EAC}"/>
    <dgm:cxn modelId="{6E710A8E-BB7D-45DC-914A-38FA828B4AA8}" type="presOf" srcId="{E1F8AA27-C4A7-45F8-9EA5-825A81FCE3AE}" destId="{F5E1C15E-3347-48B1-98CD-401151C04241}" srcOrd="0" destOrd="0" presId="urn:microsoft.com/office/officeart/2005/8/layout/default"/>
    <dgm:cxn modelId="{CDB827AE-7CE7-4242-89CA-B32CBA8660E3}" type="presOf" srcId="{032BA775-418D-49B9-B3B3-A5A432A0E839}" destId="{054B37DD-3C8E-443C-B2D5-21DF6CDD36F0}" srcOrd="0" destOrd="0" presId="urn:microsoft.com/office/officeart/2005/8/layout/default"/>
    <dgm:cxn modelId="{736EA0BE-5DEF-4593-986C-321213F9401A}" type="presOf" srcId="{BDA81792-CE0F-4324-B502-351F2D64D70C}" destId="{0BC442EC-5626-41A0-BA52-89251CE2D95C}" srcOrd="0" destOrd="0" presId="urn:microsoft.com/office/officeart/2005/8/layout/default"/>
    <dgm:cxn modelId="{D4D22BC6-9507-4101-BF63-79C522248B5C}" srcId="{BDA81792-CE0F-4324-B502-351F2D64D70C}" destId="{4D2BCC40-8BE4-4508-8D4A-17DC2CF140D5}" srcOrd="2" destOrd="0" parTransId="{A35F88CA-760F-4957-849D-916C6322087B}" sibTransId="{2AFBC95A-47EB-48ED-B285-CBBB5972764B}"/>
    <dgm:cxn modelId="{A41EB9C7-38C6-41B8-BEB1-406943D40523}" srcId="{BDA81792-CE0F-4324-B502-351F2D64D70C}" destId="{53DEF093-4ABA-4E84-A839-3A6F70063467}" srcOrd="0" destOrd="0" parTransId="{423E5CFE-5D2E-48E4-80B6-5ABC8EC52B31}" sibTransId="{F3A9207B-EFB7-47C5-8348-05620F78DB08}"/>
    <dgm:cxn modelId="{0113BEF9-6A1D-4D20-BCA3-06FBC04EB6A7}" srcId="{BDA81792-CE0F-4324-B502-351F2D64D70C}" destId="{E1F8AA27-C4A7-45F8-9EA5-825A81FCE3AE}" srcOrd="5" destOrd="0" parTransId="{FE9D3613-0F3C-4039-93AF-5387545B10FE}" sibTransId="{85AECB6C-BEFD-4333-AC1B-44BB2CA3203F}"/>
    <dgm:cxn modelId="{4D7D9F23-BB2B-4D93-AFE2-B35579D8035E}" type="presParOf" srcId="{0BC442EC-5626-41A0-BA52-89251CE2D95C}" destId="{30114A8B-4F61-4ED2-8E4A-A799D32C9B8D}" srcOrd="0" destOrd="0" presId="urn:microsoft.com/office/officeart/2005/8/layout/default"/>
    <dgm:cxn modelId="{A2320650-1319-4064-A735-74946046DB0D}" type="presParOf" srcId="{0BC442EC-5626-41A0-BA52-89251CE2D95C}" destId="{C9F881B4-C079-427F-AC38-10B0E96A726E}" srcOrd="1" destOrd="0" presId="urn:microsoft.com/office/officeart/2005/8/layout/default"/>
    <dgm:cxn modelId="{361A8148-3815-47E4-A747-5D69950FAEBB}" type="presParOf" srcId="{0BC442EC-5626-41A0-BA52-89251CE2D95C}" destId="{C1C1109D-3704-40A3-B43F-431CD4FD42F3}" srcOrd="2" destOrd="0" presId="urn:microsoft.com/office/officeart/2005/8/layout/default"/>
    <dgm:cxn modelId="{E2D3E000-0339-46C9-BF35-F580D6AF389C}" type="presParOf" srcId="{0BC442EC-5626-41A0-BA52-89251CE2D95C}" destId="{B0ACA00E-03C4-4FE5-809C-C8910FF672FF}" srcOrd="3" destOrd="0" presId="urn:microsoft.com/office/officeart/2005/8/layout/default"/>
    <dgm:cxn modelId="{2C46C798-E121-49D3-9071-7EF5D4F02C9A}" type="presParOf" srcId="{0BC442EC-5626-41A0-BA52-89251CE2D95C}" destId="{7E6BBAA1-7B25-4225-90A1-5EFDC749ED8F}" srcOrd="4" destOrd="0" presId="urn:microsoft.com/office/officeart/2005/8/layout/default"/>
    <dgm:cxn modelId="{EA16671C-70F5-4B7B-AEB2-741ED5022961}" type="presParOf" srcId="{0BC442EC-5626-41A0-BA52-89251CE2D95C}" destId="{C96C7F25-3807-4406-B4F8-C97A49EF5BE6}" srcOrd="5" destOrd="0" presId="urn:microsoft.com/office/officeart/2005/8/layout/default"/>
    <dgm:cxn modelId="{45E03CF0-8804-44AC-ADFC-7684CCC4D075}" type="presParOf" srcId="{0BC442EC-5626-41A0-BA52-89251CE2D95C}" destId="{054B37DD-3C8E-443C-B2D5-21DF6CDD36F0}" srcOrd="6" destOrd="0" presId="urn:microsoft.com/office/officeart/2005/8/layout/default"/>
    <dgm:cxn modelId="{D19214BE-FA04-41E5-825B-8155838FFAAC}" type="presParOf" srcId="{0BC442EC-5626-41A0-BA52-89251CE2D95C}" destId="{E34B23DA-F135-4461-AE31-76A65C62D6D5}" srcOrd="7" destOrd="0" presId="urn:microsoft.com/office/officeart/2005/8/layout/default"/>
    <dgm:cxn modelId="{557D3833-8412-4491-A19E-5FAABB8516DB}" type="presParOf" srcId="{0BC442EC-5626-41A0-BA52-89251CE2D95C}" destId="{C36E910F-2530-415C-B01F-0D73163BD9A9}" srcOrd="8" destOrd="0" presId="urn:microsoft.com/office/officeart/2005/8/layout/default"/>
    <dgm:cxn modelId="{E1E74526-8D13-4949-87A0-5E9E16AD70EE}" type="presParOf" srcId="{0BC442EC-5626-41A0-BA52-89251CE2D95C}" destId="{0FD1563D-3636-4BD3-81C0-B809AC162571}" srcOrd="9" destOrd="0" presId="urn:microsoft.com/office/officeart/2005/8/layout/default"/>
    <dgm:cxn modelId="{834454A4-EA8A-4CD2-8420-540ABCEC0FC3}" type="presParOf" srcId="{0BC442EC-5626-41A0-BA52-89251CE2D95C}" destId="{F5E1C15E-3347-48B1-98CD-401151C0424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14A8B-4F61-4ED2-8E4A-A799D32C9B8D}">
      <dsp:nvSpPr>
        <dsp:cNvPr id="0" name=""/>
        <dsp:cNvSpPr/>
      </dsp:nvSpPr>
      <dsp:spPr>
        <a:xfrm>
          <a:off x="3146777" y="33464"/>
          <a:ext cx="1928397" cy="149273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Fira Sans"/>
            </a:rPr>
            <a:t>Events &amp; Platforms</a:t>
          </a:r>
        </a:p>
        <a:p>
          <a:pPr marL="0" lvl="0" indent="0" algn="ctr" defTabSz="488950">
            <a:lnSpc>
              <a:spcPct val="90000"/>
            </a:lnSpc>
            <a:spcBef>
              <a:spcPct val="0"/>
            </a:spcBef>
            <a:spcAft>
              <a:spcPct val="35000"/>
            </a:spcAft>
            <a:buNone/>
          </a:pPr>
          <a:r>
            <a:rPr lang="en-US" sz="1000" b="0" kern="1200" dirty="0">
              <a:latin typeface="Fira Sans"/>
            </a:rPr>
            <a:t>Opportunities to discuss, share expertise, and generate new solutions.</a:t>
          </a:r>
          <a:endParaRPr lang="en-AT" sz="1000" b="1" kern="1200" dirty="0">
            <a:latin typeface="Fira Sans"/>
          </a:endParaRPr>
        </a:p>
      </dsp:txBody>
      <dsp:txXfrm>
        <a:off x="3146777" y="33464"/>
        <a:ext cx="1928397" cy="1492730"/>
      </dsp:txXfrm>
    </dsp:sp>
    <dsp:sp modelId="{C1C1109D-3704-40A3-B43F-431CD4FD42F3}">
      <dsp:nvSpPr>
        <dsp:cNvPr id="0" name=""/>
        <dsp:cNvSpPr/>
      </dsp:nvSpPr>
      <dsp:spPr>
        <a:xfrm>
          <a:off x="1057416" y="33464"/>
          <a:ext cx="1928397" cy="1492730"/>
        </a:xfrm>
        <a:prstGeom prst="rect">
          <a:avLst/>
        </a:prstGeom>
        <a:solidFill>
          <a:srgbClr val="F36D2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Fira Sans"/>
            </a:rPr>
            <a:t>Projects</a:t>
          </a:r>
          <a:endParaRPr lang="en-US" sz="1200" b="1" kern="1200" dirty="0">
            <a:latin typeface="Fira Sans"/>
          </a:endParaRPr>
        </a:p>
        <a:p>
          <a:pPr marL="0" lvl="0" indent="0" algn="ctr" defTabSz="488950">
            <a:lnSpc>
              <a:spcPct val="90000"/>
            </a:lnSpc>
            <a:spcBef>
              <a:spcPct val="0"/>
            </a:spcBef>
            <a:spcAft>
              <a:spcPct val="35000"/>
            </a:spcAft>
            <a:buNone/>
          </a:pPr>
          <a:r>
            <a:rPr lang="en-US" sz="1000" b="0" kern="1200" dirty="0">
              <a:latin typeface="Fira Sans"/>
            </a:rPr>
            <a:t>Specific duration, geographical location &amp; funding for a common goal.</a:t>
          </a:r>
          <a:endParaRPr lang="en-AT" sz="1000" b="1" kern="1200" dirty="0">
            <a:latin typeface="Fira Sans"/>
          </a:endParaRPr>
        </a:p>
      </dsp:txBody>
      <dsp:txXfrm>
        <a:off x="1057416" y="33464"/>
        <a:ext cx="1928397" cy="1492730"/>
      </dsp:txXfrm>
    </dsp:sp>
    <dsp:sp modelId="{7E6BBAA1-7B25-4225-90A1-5EFDC749ED8F}">
      <dsp:nvSpPr>
        <dsp:cNvPr id="0" name=""/>
        <dsp:cNvSpPr/>
      </dsp:nvSpPr>
      <dsp:spPr>
        <a:xfrm>
          <a:off x="5288166" y="187"/>
          <a:ext cx="1928397" cy="149273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Fira Sans"/>
            </a:rPr>
            <a:t>Partner Expert Programme (PE)</a:t>
          </a:r>
        </a:p>
        <a:p>
          <a:pPr marL="0" lvl="0" indent="0" algn="ctr" defTabSz="488950">
            <a:lnSpc>
              <a:spcPct val="90000"/>
            </a:lnSpc>
            <a:spcBef>
              <a:spcPct val="0"/>
            </a:spcBef>
            <a:spcAft>
              <a:spcPct val="35000"/>
            </a:spcAft>
            <a:buNone/>
          </a:pPr>
          <a:r>
            <a:rPr lang="en-US" sz="1000" kern="1200" dirty="0">
              <a:latin typeface="Fira Sans"/>
            </a:rPr>
            <a:t>Qualified experts sponsored by Member States or partner institutions gain experience at UNIDO through projects and assignments.</a:t>
          </a:r>
          <a:endParaRPr lang="en-AT" sz="1000" b="1" kern="1200" dirty="0">
            <a:latin typeface="Fira Sans"/>
          </a:endParaRPr>
        </a:p>
      </dsp:txBody>
      <dsp:txXfrm>
        <a:off x="5288166" y="187"/>
        <a:ext cx="1928397" cy="1492730"/>
      </dsp:txXfrm>
    </dsp:sp>
    <dsp:sp modelId="{054B37DD-3C8E-443C-B2D5-21DF6CDD36F0}">
      <dsp:nvSpPr>
        <dsp:cNvPr id="0" name=""/>
        <dsp:cNvSpPr/>
      </dsp:nvSpPr>
      <dsp:spPr>
        <a:xfrm>
          <a:off x="1045691" y="1685945"/>
          <a:ext cx="1928397" cy="149273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Fira Sans"/>
            </a:rPr>
            <a:t>Data &amp; Policy Dissemination</a:t>
          </a:r>
        </a:p>
        <a:p>
          <a:pPr marL="0" lvl="0" indent="0" algn="ctr" defTabSz="488950">
            <a:lnSpc>
              <a:spcPct val="90000"/>
            </a:lnSpc>
            <a:spcBef>
              <a:spcPct val="0"/>
            </a:spcBef>
            <a:spcAft>
              <a:spcPct val="35000"/>
            </a:spcAft>
            <a:buNone/>
          </a:pPr>
          <a:r>
            <a:rPr lang="en-US" sz="1000" b="0" kern="1200">
              <a:latin typeface="Fira Sans"/>
            </a:rPr>
            <a:t>Joint publications to disseminate knowledge and best practices.</a:t>
          </a:r>
          <a:endParaRPr lang="en-AT" sz="1000" b="1" kern="1200">
            <a:latin typeface="Fira Sans"/>
          </a:endParaRPr>
        </a:p>
      </dsp:txBody>
      <dsp:txXfrm>
        <a:off x="1045691" y="1685945"/>
        <a:ext cx="1928397" cy="1492730"/>
      </dsp:txXfrm>
    </dsp:sp>
    <dsp:sp modelId="{C36E910F-2530-415C-B01F-0D73163BD9A9}">
      <dsp:nvSpPr>
        <dsp:cNvPr id="0" name=""/>
        <dsp:cNvSpPr/>
      </dsp:nvSpPr>
      <dsp:spPr>
        <a:xfrm>
          <a:off x="3166929" y="1685945"/>
          <a:ext cx="1928397" cy="149273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Fira Sans"/>
            </a:rPr>
            <a:t>Investment and  Technology Promotion Offices (ITPOs)</a:t>
          </a:r>
        </a:p>
        <a:p>
          <a:pPr marL="0" lvl="0" indent="0" algn="ctr" defTabSz="488950">
            <a:lnSpc>
              <a:spcPct val="90000"/>
            </a:lnSpc>
            <a:spcBef>
              <a:spcPct val="0"/>
            </a:spcBef>
            <a:spcAft>
              <a:spcPct val="35000"/>
            </a:spcAft>
            <a:buNone/>
          </a:pPr>
          <a:r>
            <a:rPr lang="en-US" sz="1000" b="0" kern="1200">
              <a:latin typeface="Fira Sans"/>
            </a:rPr>
            <a:t>Matching investors and technology suppliers from developed and developing countries.</a:t>
          </a:r>
          <a:endParaRPr lang="en-AT" sz="1000" b="1" kern="1200">
            <a:latin typeface="Fira Sans"/>
          </a:endParaRPr>
        </a:p>
      </dsp:txBody>
      <dsp:txXfrm>
        <a:off x="3166929" y="1685945"/>
        <a:ext cx="1928397" cy="1492730"/>
      </dsp:txXfrm>
    </dsp:sp>
    <dsp:sp modelId="{F5E1C15E-3347-48B1-98CD-401151C04241}">
      <dsp:nvSpPr>
        <dsp:cNvPr id="0" name=""/>
        <dsp:cNvSpPr/>
      </dsp:nvSpPr>
      <dsp:spPr>
        <a:xfrm>
          <a:off x="5296979" y="1685945"/>
          <a:ext cx="1928397" cy="1492730"/>
        </a:xfrm>
        <a:prstGeom prst="rect">
          <a:avLst/>
        </a:prstGeom>
        <a:solidFill>
          <a:schemeClr val="bg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Fira Sans"/>
            </a:rPr>
            <a:t>Procurement</a:t>
          </a:r>
        </a:p>
        <a:p>
          <a:pPr marL="0" lvl="0" indent="0" algn="ctr" defTabSz="488950">
            <a:lnSpc>
              <a:spcPct val="90000"/>
            </a:lnSpc>
            <a:spcBef>
              <a:spcPct val="0"/>
            </a:spcBef>
            <a:spcAft>
              <a:spcPct val="35000"/>
            </a:spcAft>
            <a:buNone/>
          </a:pPr>
          <a:r>
            <a:rPr lang="en-US" sz="1000" b="0" kern="1200" dirty="0">
              <a:latin typeface="Fira Sans"/>
            </a:rPr>
            <a:t>UNIDO procures goods and services from the business sector (commercial relationship).</a:t>
          </a:r>
          <a:endParaRPr lang="en-AT" sz="1000" b="1" kern="1200" dirty="0">
            <a:latin typeface="Fira Sans"/>
          </a:endParaRPr>
        </a:p>
      </dsp:txBody>
      <dsp:txXfrm>
        <a:off x="5296979" y="1685945"/>
        <a:ext cx="1928397" cy="14927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890458" cy="4963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074" y="2"/>
            <a:ext cx="2890458" cy="496331"/>
          </a:xfrm>
          <a:prstGeom prst="rect">
            <a:avLst/>
          </a:prstGeom>
        </p:spPr>
        <p:txBody>
          <a:bodyPr vert="horz" lIns="91440" tIns="45720" rIns="91440" bIns="45720" rtlCol="0"/>
          <a:lstStyle>
            <a:lvl1pPr algn="r">
              <a:defRPr sz="1200"/>
            </a:lvl1pPr>
          </a:lstStyle>
          <a:p>
            <a:fld id="{ACFB7A85-53F1-45B3-883C-3A600C316931}" type="datetimeFigureOut">
              <a:rPr lang="en-US" smtClean="0"/>
              <a:pPr/>
              <a:t>5/29/2024</a:t>
            </a:fld>
            <a:endParaRPr lang="en-US"/>
          </a:p>
        </p:txBody>
      </p:sp>
      <p:sp>
        <p:nvSpPr>
          <p:cNvPr id="4" name="Footer Placeholder 3"/>
          <p:cNvSpPr>
            <a:spLocks noGrp="1"/>
          </p:cNvSpPr>
          <p:nvPr>
            <p:ph type="ftr" sz="quarter" idx="2"/>
          </p:nvPr>
        </p:nvSpPr>
        <p:spPr>
          <a:xfrm>
            <a:off x="1" y="9428716"/>
            <a:ext cx="2890458" cy="4963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074" y="9428716"/>
            <a:ext cx="2890458" cy="496331"/>
          </a:xfrm>
          <a:prstGeom prst="rect">
            <a:avLst/>
          </a:prstGeom>
        </p:spPr>
        <p:txBody>
          <a:bodyPr vert="horz" lIns="91440" tIns="45720" rIns="91440" bIns="45720" rtlCol="0" anchor="b"/>
          <a:lstStyle>
            <a:lvl1pPr algn="r">
              <a:defRPr sz="1200"/>
            </a:lvl1pPr>
          </a:lstStyle>
          <a:p>
            <a:fld id="{E3044077-9E13-4A05-8F04-E5E29D3DC84F}" type="slidenum">
              <a:rPr lang="en-US" smtClean="0"/>
              <a:pPr/>
              <a:t>‹#›</a:t>
            </a:fld>
            <a:endParaRPr lang="en-US"/>
          </a:p>
        </p:txBody>
      </p:sp>
    </p:spTree>
    <p:extLst>
      <p:ext uri="{BB962C8B-B14F-4D97-AF65-F5344CB8AC3E}">
        <p14:creationId xmlns:p14="http://schemas.microsoft.com/office/powerpoint/2010/main" val="276372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63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8" y="2"/>
            <a:ext cx="2889938" cy="496331"/>
          </a:xfrm>
          <a:prstGeom prst="rect">
            <a:avLst/>
          </a:prstGeom>
        </p:spPr>
        <p:txBody>
          <a:bodyPr vert="horz" lIns="91440" tIns="45720" rIns="91440" bIns="45720" rtlCol="0"/>
          <a:lstStyle>
            <a:lvl1pPr algn="r">
              <a:defRPr sz="1200"/>
            </a:lvl1pPr>
          </a:lstStyle>
          <a:p>
            <a:fld id="{6049D945-044D-43F8-84B0-31B612E6C589}" type="datetimeFigureOut">
              <a:rPr lang="en-US" smtClean="0"/>
              <a:pPr/>
              <a:t>5/29/2024</a:t>
            </a:fld>
            <a:endParaRPr lang="en-US"/>
          </a:p>
        </p:txBody>
      </p:sp>
      <p:sp>
        <p:nvSpPr>
          <p:cNvPr id="4" name="Slide Image Placeholder 3"/>
          <p:cNvSpPr>
            <a:spLocks noGrp="1" noRot="1" noChangeAspect="1"/>
          </p:cNvSpPr>
          <p:nvPr>
            <p:ph type="sldImg" idx="2"/>
          </p:nvPr>
        </p:nvSpPr>
        <p:spPr>
          <a:xfrm>
            <a:off x="28575" y="744538"/>
            <a:ext cx="6611938" cy="37195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156"/>
            <a:ext cx="5335270" cy="4466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9"/>
            <a:ext cx="2889938" cy="4963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8" y="9428589"/>
            <a:ext cx="2889938" cy="496331"/>
          </a:xfrm>
          <a:prstGeom prst="rect">
            <a:avLst/>
          </a:prstGeom>
        </p:spPr>
        <p:txBody>
          <a:bodyPr vert="horz" lIns="91440" tIns="45720" rIns="91440" bIns="45720" rtlCol="0" anchor="b"/>
          <a:lstStyle>
            <a:lvl1pPr algn="r">
              <a:defRPr sz="1200"/>
            </a:lvl1pPr>
          </a:lstStyle>
          <a:p>
            <a:fld id="{00D22786-73A0-4E5A-B890-AD510AD88488}" type="slidenum">
              <a:rPr lang="en-US" smtClean="0"/>
              <a:pPr/>
              <a:t>‹#›</a:t>
            </a:fld>
            <a:endParaRPr lang="en-US"/>
          </a:p>
        </p:txBody>
      </p:sp>
    </p:spTree>
    <p:extLst>
      <p:ext uri="{BB962C8B-B14F-4D97-AF65-F5344CB8AC3E}">
        <p14:creationId xmlns:p14="http://schemas.microsoft.com/office/powerpoint/2010/main" val="14495525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7625" y="1087438"/>
            <a:ext cx="9664700" cy="5437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9D8A2F-E3B4-4063-8756-672A03BD01F6}" type="slidenum">
              <a:rPr lang="en-GB" altLang="en-US" smtClean="0"/>
              <a:pPr>
                <a:defRPr/>
              </a:pPr>
              <a:t>1</a:t>
            </a:fld>
            <a:endParaRPr lang="en-GB" altLang="en-US"/>
          </a:p>
        </p:txBody>
      </p:sp>
    </p:spTree>
    <p:extLst>
      <p:ext uri="{BB962C8B-B14F-4D97-AF65-F5344CB8AC3E}">
        <p14:creationId xmlns:p14="http://schemas.microsoft.com/office/powerpoint/2010/main" val="3147264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F8B448-C394-4674-8F59-2F368AE5BF1B}" type="slidenum">
              <a:rPr lang="en-US" smtClean="0"/>
              <a:t>11</a:t>
            </a:fld>
            <a:endParaRPr lang="en-US"/>
          </a:p>
        </p:txBody>
      </p:sp>
    </p:spTree>
    <p:extLst>
      <p:ext uri="{BB962C8B-B14F-4D97-AF65-F5344CB8AC3E}">
        <p14:creationId xmlns:p14="http://schemas.microsoft.com/office/powerpoint/2010/main" val="228718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F8B448-C394-4674-8F59-2F368AE5BF1B}" type="slidenum">
              <a:rPr lang="en-US" smtClean="0"/>
              <a:t>12</a:t>
            </a:fld>
            <a:endParaRPr lang="en-US"/>
          </a:p>
        </p:txBody>
      </p:sp>
    </p:spTree>
    <p:extLst>
      <p:ext uri="{BB962C8B-B14F-4D97-AF65-F5344CB8AC3E}">
        <p14:creationId xmlns:p14="http://schemas.microsoft.com/office/powerpoint/2010/main" val="147271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F8B448-C394-4674-8F59-2F368AE5BF1B}" type="slidenum">
              <a:rPr lang="en-US" smtClean="0"/>
              <a:t>13</a:t>
            </a:fld>
            <a:endParaRPr lang="en-US"/>
          </a:p>
        </p:txBody>
      </p:sp>
    </p:spTree>
    <p:extLst>
      <p:ext uri="{BB962C8B-B14F-4D97-AF65-F5344CB8AC3E}">
        <p14:creationId xmlns:p14="http://schemas.microsoft.com/office/powerpoint/2010/main" val="1450127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F8B448-C394-4674-8F59-2F368AE5BF1B}" type="slidenum">
              <a:rPr lang="en-US" smtClean="0"/>
              <a:t>14</a:t>
            </a:fld>
            <a:endParaRPr lang="en-US"/>
          </a:p>
        </p:txBody>
      </p:sp>
    </p:spTree>
    <p:extLst>
      <p:ext uri="{BB962C8B-B14F-4D97-AF65-F5344CB8AC3E}">
        <p14:creationId xmlns:p14="http://schemas.microsoft.com/office/powerpoint/2010/main" val="52160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rPr>
              <a:t>Suppliers who wish to do business with the UN must register with the UN Global Marketplace (UNGM) or with specific UN agencies. Registration allows suppliers to participate in UNIDO and general UN  procurement opportunities and receive notifications about upcoming bids and tenders.</a:t>
            </a:r>
            <a:endParaRPr lang="en-US" dirty="0"/>
          </a:p>
        </p:txBody>
      </p:sp>
      <p:sp>
        <p:nvSpPr>
          <p:cNvPr id="4" name="Slide Number Placeholder 3"/>
          <p:cNvSpPr>
            <a:spLocks noGrp="1"/>
          </p:cNvSpPr>
          <p:nvPr>
            <p:ph type="sldNum" sz="quarter" idx="5"/>
          </p:nvPr>
        </p:nvSpPr>
        <p:spPr/>
        <p:txBody>
          <a:bodyPr/>
          <a:lstStyle/>
          <a:p>
            <a:fld id="{2FF8B448-C394-4674-8F59-2F368AE5BF1B}" type="slidenum">
              <a:rPr lang="en-US" smtClean="0"/>
              <a:t>15</a:t>
            </a:fld>
            <a:endParaRPr lang="en-US"/>
          </a:p>
        </p:txBody>
      </p:sp>
    </p:spTree>
    <p:extLst>
      <p:ext uri="{BB962C8B-B14F-4D97-AF65-F5344CB8AC3E}">
        <p14:creationId xmlns:p14="http://schemas.microsoft.com/office/powerpoint/2010/main" val="3619444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2FF8B448-C394-4674-8F59-2F368AE5BF1B}" type="slidenum">
              <a:rPr lang="en-US" smtClean="0"/>
              <a:t>16</a:t>
            </a:fld>
            <a:endParaRPr lang="en-US"/>
          </a:p>
        </p:txBody>
      </p:sp>
    </p:spTree>
    <p:extLst>
      <p:ext uri="{BB962C8B-B14F-4D97-AF65-F5344CB8AC3E}">
        <p14:creationId xmlns:p14="http://schemas.microsoft.com/office/powerpoint/2010/main" val="179003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87625" y="1087438"/>
            <a:ext cx="9664700" cy="5437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9D8A2F-E3B4-4063-8756-672A03BD01F6}" type="slidenum">
              <a:rPr lang="en-GB" altLang="en-US" smtClean="0"/>
              <a:pPr>
                <a:defRPr/>
              </a:pPr>
              <a:t>17</a:t>
            </a:fld>
            <a:endParaRPr lang="en-GB" altLang="en-US"/>
          </a:p>
        </p:txBody>
      </p:sp>
    </p:spTree>
    <p:extLst>
      <p:ext uri="{BB962C8B-B14F-4D97-AF65-F5344CB8AC3E}">
        <p14:creationId xmlns:p14="http://schemas.microsoft.com/office/powerpoint/2010/main" val="2324911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18</a:t>
            </a:fld>
            <a:endParaRPr lang="en-US"/>
          </a:p>
        </p:txBody>
      </p:sp>
    </p:spTree>
    <p:extLst>
      <p:ext uri="{BB962C8B-B14F-4D97-AF65-F5344CB8AC3E}">
        <p14:creationId xmlns:p14="http://schemas.microsoft.com/office/powerpoint/2010/main" val="339768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79491">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2</a:t>
            </a:fld>
            <a:endParaRPr lang="en-US" dirty="0"/>
          </a:p>
        </p:txBody>
      </p:sp>
    </p:spTree>
    <p:extLst>
      <p:ext uri="{BB962C8B-B14F-4D97-AF65-F5344CB8AC3E}">
        <p14:creationId xmlns:p14="http://schemas.microsoft.com/office/powerpoint/2010/main" val="139621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3</a:t>
            </a:fld>
            <a:endParaRPr lang="en-US" dirty="0"/>
          </a:p>
        </p:txBody>
      </p:sp>
    </p:spTree>
    <p:extLst>
      <p:ext uri="{BB962C8B-B14F-4D97-AF65-F5344CB8AC3E}">
        <p14:creationId xmlns:p14="http://schemas.microsoft.com/office/powerpoint/2010/main" val="188306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744538"/>
            <a:ext cx="6618287" cy="3724275"/>
          </a:xfrm>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10"/>
          </p:nvPr>
        </p:nvSpPr>
        <p:spPr/>
        <p:txBody>
          <a:bodyPr/>
          <a:lstStyle/>
          <a:p>
            <a:pPr>
              <a:defRPr/>
            </a:pPr>
            <a:fld id="{769D8A2F-E3B4-4063-8756-672A03BD01F6}" type="slidenum">
              <a:rPr lang="en-GB" altLang="en-US" smtClean="0"/>
              <a:pPr>
                <a:defRPr/>
              </a:pPr>
              <a:t>4</a:t>
            </a:fld>
            <a:endParaRPr lang="en-GB" altLang="en-US"/>
          </a:p>
        </p:txBody>
      </p:sp>
    </p:spTree>
    <p:extLst>
      <p:ext uri="{BB962C8B-B14F-4D97-AF65-F5344CB8AC3E}">
        <p14:creationId xmlns:p14="http://schemas.microsoft.com/office/powerpoint/2010/main" val="232916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1100"/>
          </a:xfrm>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10"/>
          </p:nvPr>
        </p:nvSpPr>
        <p:spPr/>
        <p:txBody>
          <a:bodyPr/>
          <a:lstStyle/>
          <a:p>
            <a:pPr>
              <a:defRPr/>
            </a:pPr>
            <a:fld id="{E87B9678-6291-476F-9BF9-A09E4D1F7D61}" type="slidenum">
              <a:rPr lang="en-GB" altLang="en-US" smtClean="0"/>
              <a:pPr>
                <a:defRPr/>
              </a:pPr>
              <a:t>5</a:t>
            </a:fld>
            <a:endParaRPr lang="en-GB" altLang="en-US" dirty="0"/>
          </a:p>
        </p:txBody>
      </p:sp>
    </p:spTree>
    <p:extLst>
      <p:ext uri="{BB962C8B-B14F-4D97-AF65-F5344CB8AC3E}">
        <p14:creationId xmlns:p14="http://schemas.microsoft.com/office/powerpoint/2010/main" val="296763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6</a:t>
            </a:fld>
            <a:endParaRPr lang="en-US"/>
          </a:p>
        </p:txBody>
      </p:sp>
    </p:spTree>
    <p:extLst>
      <p:ext uri="{BB962C8B-B14F-4D97-AF65-F5344CB8AC3E}">
        <p14:creationId xmlns:p14="http://schemas.microsoft.com/office/powerpoint/2010/main" val="422068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F8B448-C394-4674-8F59-2F368AE5BF1B}" type="slidenum">
              <a:rPr lang="en-US" smtClean="0"/>
              <a:t>8</a:t>
            </a:fld>
            <a:endParaRPr lang="en-US"/>
          </a:p>
        </p:txBody>
      </p:sp>
    </p:spTree>
    <p:extLst>
      <p:ext uri="{BB962C8B-B14F-4D97-AF65-F5344CB8AC3E}">
        <p14:creationId xmlns:p14="http://schemas.microsoft.com/office/powerpoint/2010/main" val="386966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9</a:t>
            </a:fld>
            <a:endParaRPr lang="en-US"/>
          </a:p>
        </p:txBody>
      </p:sp>
    </p:spTree>
    <p:extLst>
      <p:ext uri="{BB962C8B-B14F-4D97-AF65-F5344CB8AC3E}">
        <p14:creationId xmlns:p14="http://schemas.microsoft.com/office/powerpoint/2010/main" val="166744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cap="none" spc="0" normalizeH="0" baseline="0" dirty="0">
                <a:ln>
                  <a:noFill/>
                </a:ln>
                <a:solidFill>
                  <a:srgbClr val="000000"/>
                </a:solidFill>
                <a:effectLst/>
                <a:uFillTx/>
                <a:latin typeface="Aptos Display" panose="020B0004020202020204" pitchFamily="34" charset="0"/>
                <a:sym typeface="Calibri"/>
              </a:rPr>
              <a:t>SIQ - Slovenian Institute of Quality and Metrology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cap="none" spc="0" normalizeH="0" baseline="0" dirty="0">
              <a:ln>
                <a:noFill/>
              </a:ln>
              <a:solidFill>
                <a:srgbClr val="000000"/>
              </a:solidFill>
              <a:effectLst/>
              <a:uFillTx/>
              <a:latin typeface="Aptos Display" panose="020B0004020202020204" pitchFamily="34" charset="0"/>
              <a:sym typeface="Calibri"/>
            </a:endParaRPr>
          </a:p>
          <a:p>
            <a:pPr algn="just">
              <a:defRPr sz="1600">
                <a:solidFill>
                  <a:schemeClr val="accent1">
                    <a:satOff val="-3547"/>
                    <a:lumOff val="-10352"/>
                  </a:schemeClr>
                </a:solidFill>
              </a:defRPr>
            </a:pPr>
            <a:r>
              <a:rPr lang="en-US" b="1" dirty="0">
                <a:solidFill>
                  <a:schemeClr val="accent5">
                    <a:lumMod val="50000"/>
                  </a:schemeClr>
                </a:solidFill>
                <a:latin typeface="Bahnschrift SemiBold" panose="020B0502040204020203" pitchFamily="34" charset="0"/>
              </a:rPr>
              <a:t>Objective:</a:t>
            </a:r>
            <a:r>
              <a:rPr lang="en-US" dirty="0">
                <a:solidFill>
                  <a:schemeClr val="accent5">
                    <a:lumMod val="50000"/>
                  </a:schemeClr>
                </a:solidFill>
                <a:latin typeface="Bahnschrift SemiBold" panose="020B0502040204020203" pitchFamily="34" charset="0"/>
              </a:rPr>
              <a:t> </a:t>
            </a:r>
          </a:p>
          <a:p>
            <a:pPr marL="361950">
              <a:defRPr sz="1600">
                <a:solidFill>
                  <a:schemeClr val="accent1">
                    <a:satOff val="-3547"/>
                    <a:lumOff val="-10352"/>
                  </a:schemeClr>
                </a:solidFill>
              </a:defRPr>
            </a:pPr>
            <a:r>
              <a:rPr lang="en-US" dirty="0">
                <a:solidFill>
                  <a:srgbClr val="0070C0"/>
                </a:solidFill>
                <a:latin typeface="Bahnschrift SemiBold" panose="020B0502040204020203" pitchFamily="34" charset="0"/>
              </a:rPr>
              <a:t>Promoting</a:t>
            </a:r>
            <a:r>
              <a:rPr lang="en-US" b="1" dirty="0">
                <a:solidFill>
                  <a:srgbClr val="0070C0"/>
                </a:solidFill>
                <a:latin typeface="Bahnschrift SemiBold" panose="020B0502040204020203" pitchFamily="34" charset="0"/>
              </a:rPr>
              <a:t> innovation ecosystem building</a:t>
            </a:r>
            <a:r>
              <a:rPr lang="en-US" dirty="0">
                <a:solidFill>
                  <a:srgbClr val="0070C0"/>
                </a:solidFill>
                <a:latin typeface="Bahnschrift SemiBold" panose="020B0502040204020203" pitchFamily="34" charset="0"/>
              </a:rPr>
              <a:t> with a focus on </a:t>
            </a:r>
            <a:r>
              <a:rPr lang="en-US" b="1" dirty="0" err="1">
                <a:solidFill>
                  <a:srgbClr val="0070C0"/>
                </a:solidFill>
                <a:latin typeface="Bahnschrift SemiBold" panose="020B0502040204020203" pitchFamily="34" charset="0"/>
              </a:rPr>
              <a:t>StartUp</a:t>
            </a:r>
            <a:r>
              <a:rPr lang="en-US" dirty="0">
                <a:solidFill>
                  <a:srgbClr val="0070C0"/>
                </a:solidFill>
                <a:latin typeface="Bahnschrift SemiBold" panose="020B0502040204020203" pitchFamily="34" charset="0"/>
              </a:rPr>
              <a:t> and </a:t>
            </a:r>
            <a:r>
              <a:rPr lang="en-US" b="1" dirty="0" err="1">
                <a:solidFill>
                  <a:srgbClr val="0070C0"/>
                </a:solidFill>
                <a:latin typeface="Bahnschrift SemiBold" panose="020B0502040204020203" pitchFamily="34" charset="0"/>
              </a:rPr>
              <a:t>ScaleUp</a:t>
            </a:r>
            <a:r>
              <a:rPr lang="en-US" dirty="0">
                <a:solidFill>
                  <a:srgbClr val="0070C0"/>
                </a:solidFill>
                <a:latin typeface="Bahnschrift SemiBold" panose="020B0502040204020203" pitchFamily="34" charset="0"/>
              </a:rPr>
              <a:t>, </a:t>
            </a:r>
            <a:r>
              <a:rPr lang="en-US" b="1" dirty="0">
                <a:solidFill>
                  <a:srgbClr val="0070C0"/>
                </a:solidFill>
                <a:latin typeface="Bahnschrift SemiBold" panose="020B0502040204020203" pitchFamily="34" charset="0"/>
              </a:rPr>
              <a:t>skills upgrading, </a:t>
            </a:r>
            <a:r>
              <a:rPr lang="en-US" dirty="0">
                <a:solidFill>
                  <a:srgbClr val="0070C0"/>
                </a:solidFill>
                <a:latin typeface="Bahnschrift SemiBold" panose="020B0502040204020203" pitchFamily="34" charset="0"/>
              </a:rPr>
              <a:t>leveraging opportunities and addressing challenges of the </a:t>
            </a:r>
            <a:r>
              <a:rPr lang="en-US" b="1" dirty="0">
                <a:solidFill>
                  <a:srgbClr val="0070C0"/>
                </a:solidFill>
                <a:latin typeface="Bahnschrift SemiBold" panose="020B0502040204020203" pitchFamily="34" charset="0"/>
              </a:rPr>
              <a:t>4IR </a:t>
            </a:r>
            <a:r>
              <a:rPr lang="en-US" dirty="0">
                <a:solidFill>
                  <a:srgbClr val="0070C0"/>
                </a:solidFill>
                <a:latin typeface="Bahnschrift SemiBold" panose="020B0502040204020203" pitchFamily="34" charset="0"/>
              </a:rPr>
              <a:t>for enhancing </a:t>
            </a:r>
            <a:r>
              <a:rPr lang="en-US" b="1" dirty="0">
                <a:solidFill>
                  <a:srgbClr val="0070C0"/>
                </a:solidFill>
                <a:latin typeface="Bahnschrift SemiBold" panose="020B0502040204020203" pitchFamily="34" charset="0"/>
              </a:rPr>
              <a:t>SME competitiveness</a:t>
            </a:r>
            <a:r>
              <a:rPr lang="en-US" dirty="0">
                <a:solidFill>
                  <a:srgbClr val="0070C0"/>
                </a:solidFill>
                <a:latin typeface="Bahnschrift SemiBold" panose="020B0502040204020203" pitchFamily="34" charset="0"/>
              </a:rPr>
              <a:t> and </a:t>
            </a:r>
            <a:r>
              <a:rPr lang="en-US" b="1" dirty="0">
                <a:solidFill>
                  <a:srgbClr val="0070C0"/>
                </a:solidFill>
                <a:latin typeface="Bahnschrift SemiBold" panose="020B0502040204020203" pitchFamily="34" charset="0"/>
              </a:rPr>
              <a:t>improved market access.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solidFill>
                <a:schemeClr val="accent2"/>
              </a:solidFill>
            </a:endParaRPr>
          </a:p>
          <a:p>
            <a:pPr>
              <a:spcAft>
                <a:spcPts val="70"/>
              </a:spcAft>
              <a:defRPr sz="1600">
                <a:solidFill>
                  <a:schemeClr val="accent1">
                    <a:satOff val="-3547"/>
                    <a:lumOff val="-10352"/>
                  </a:schemeClr>
                </a:solidFill>
              </a:defRPr>
            </a:pPr>
            <a:r>
              <a:rPr lang="en-US" sz="900" b="1" dirty="0">
                <a:latin typeface="Bahnschrift SemiBold" panose="020B0502040204020203" pitchFamily="34" charset="0"/>
              </a:rPr>
              <a:t>Output:</a:t>
            </a:r>
            <a:r>
              <a:rPr lang="en-US" sz="900" dirty="0">
                <a:latin typeface="Bahnschrift SemiBold" panose="020B0502040204020203" pitchFamily="34" charset="0"/>
              </a:rPr>
              <a:t> </a:t>
            </a:r>
          </a:p>
          <a:p>
            <a:pPr>
              <a:spcAft>
                <a:spcPts val="700"/>
              </a:spcAft>
              <a:defRPr sz="1600">
                <a:solidFill>
                  <a:schemeClr val="accent1">
                    <a:satOff val="-3547"/>
                    <a:lumOff val="-10352"/>
                  </a:schemeClr>
                </a:solidFill>
              </a:defRPr>
            </a:pPr>
            <a:r>
              <a:rPr lang="en-US" sz="900" dirty="0">
                <a:solidFill>
                  <a:srgbClr val="0070C0"/>
                </a:solidFill>
                <a:latin typeface="Bahnschrift SemiBold" panose="020B0502040204020203" pitchFamily="34" charset="0"/>
              </a:rPr>
              <a:t>Digital Education and Innovation Centre established</a:t>
            </a:r>
          </a:p>
          <a:p>
            <a:endParaRPr lang="en-US" b="1" dirty="0">
              <a:solidFill>
                <a:schemeClr val="accent2"/>
              </a:solidFill>
            </a:endParaRPr>
          </a:p>
          <a:p>
            <a:pPr defTabSz="713231">
              <a:spcAft>
                <a:spcPts val="170"/>
              </a:spcAft>
              <a:defRPr sz="1403" b="1">
                <a:solidFill>
                  <a:schemeClr val="accent1">
                    <a:satOff val="-3547"/>
                    <a:lumOff val="-10352"/>
                  </a:schemeClr>
                </a:solidFill>
              </a:defRPr>
            </a:pPr>
            <a:r>
              <a:rPr lang="en-US" sz="900" dirty="0">
                <a:latin typeface="Bahnschrift SemiBold" panose="020B0502040204020203" pitchFamily="34" charset="0"/>
              </a:rPr>
              <a:t>Main Activities: </a:t>
            </a:r>
          </a:p>
          <a:p>
            <a:pPr marL="178307" indent="-178307" defTabSz="713231">
              <a:spcAft>
                <a:spcPts val="170"/>
              </a:spcAft>
              <a:buSzPct val="100000"/>
              <a:buChar char="•"/>
              <a:defRPr sz="1403">
                <a:solidFill>
                  <a:schemeClr val="accent1">
                    <a:satOff val="-3547"/>
                    <a:lumOff val="-10352"/>
                  </a:schemeClr>
                </a:solidFill>
              </a:defRPr>
            </a:pPr>
            <a:r>
              <a:rPr lang="en-US" sz="900" dirty="0">
                <a:solidFill>
                  <a:schemeClr val="accent5"/>
                </a:solidFill>
                <a:latin typeface="Bahnschrift SemiBold" panose="020B0502040204020203" pitchFamily="34" charset="0"/>
              </a:rPr>
              <a:t>Establishment of an e-learning platform </a:t>
            </a:r>
          </a:p>
          <a:p>
            <a:pPr marL="178307" indent="-178307" defTabSz="713231">
              <a:spcAft>
                <a:spcPts val="170"/>
              </a:spcAft>
              <a:buSzPct val="100000"/>
              <a:buChar char="•"/>
              <a:defRPr sz="1403">
                <a:solidFill>
                  <a:schemeClr val="accent1">
                    <a:satOff val="-3547"/>
                    <a:lumOff val="-10352"/>
                  </a:schemeClr>
                </a:solidFill>
              </a:defRPr>
            </a:pPr>
            <a:r>
              <a:rPr lang="en-US" sz="900" dirty="0">
                <a:solidFill>
                  <a:schemeClr val="accent5"/>
                </a:solidFill>
                <a:latin typeface="Bahnschrift SemiBold" panose="020B0502040204020203" pitchFamily="34" charset="0"/>
              </a:rPr>
              <a:t>Developing e-learning toolkits </a:t>
            </a:r>
          </a:p>
          <a:p>
            <a:pPr marL="178307" indent="-178307" defTabSz="713231">
              <a:spcAft>
                <a:spcPts val="170"/>
              </a:spcAft>
              <a:buSzPct val="100000"/>
              <a:buFontTx/>
              <a:buChar char="•"/>
              <a:defRPr sz="1403">
                <a:solidFill>
                  <a:schemeClr val="accent1">
                    <a:satOff val="-3547"/>
                    <a:lumOff val="-10352"/>
                  </a:schemeClr>
                </a:solidFill>
              </a:defRPr>
            </a:pPr>
            <a:r>
              <a:rPr lang="en-US" sz="900" dirty="0">
                <a:solidFill>
                  <a:schemeClr val="accent5"/>
                </a:solidFill>
                <a:latin typeface="Bahnschrift SemiBold" panose="020B0502040204020203" pitchFamily="34" charset="0"/>
              </a:rPr>
              <a:t>Organization of study tours </a:t>
            </a:r>
          </a:p>
          <a:p>
            <a:pPr marL="178307" indent="-178307" defTabSz="713231">
              <a:spcAft>
                <a:spcPts val="170"/>
              </a:spcAft>
              <a:buSzPct val="100000"/>
              <a:buChar char="•"/>
              <a:defRPr sz="1403">
                <a:solidFill>
                  <a:schemeClr val="accent1">
                    <a:satOff val="-3547"/>
                    <a:lumOff val="-10352"/>
                  </a:schemeClr>
                </a:solidFill>
              </a:defRPr>
            </a:pPr>
            <a:r>
              <a:rPr lang="en-US" sz="900" dirty="0">
                <a:solidFill>
                  <a:schemeClr val="accent5"/>
                </a:solidFill>
                <a:latin typeface="Bahnschrift SemiBold" panose="020B0502040204020203" pitchFamily="34" charset="0"/>
              </a:rPr>
              <a:t>Training workshops </a:t>
            </a:r>
          </a:p>
          <a:p>
            <a:endParaRPr lang="en-US" dirty="0"/>
          </a:p>
        </p:txBody>
      </p:sp>
      <p:sp>
        <p:nvSpPr>
          <p:cNvPr id="4" name="Slide Number Placeholder 3"/>
          <p:cNvSpPr>
            <a:spLocks noGrp="1"/>
          </p:cNvSpPr>
          <p:nvPr>
            <p:ph type="sldNum" sz="quarter" idx="10"/>
          </p:nvPr>
        </p:nvSpPr>
        <p:spPr/>
        <p:txBody>
          <a:bodyPr/>
          <a:lstStyle/>
          <a:p>
            <a:fld id="{60EF8EB9-35FA-4BEB-B857-DA2715A5E7A7}" type="slidenum">
              <a:rPr lang="en-US" smtClean="0"/>
              <a:t>10</a:t>
            </a:fld>
            <a:endParaRPr lang="en-US"/>
          </a:p>
        </p:txBody>
      </p:sp>
    </p:spTree>
    <p:extLst>
      <p:ext uri="{BB962C8B-B14F-4D97-AF65-F5344CB8AC3E}">
        <p14:creationId xmlns:p14="http://schemas.microsoft.com/office/powerpoint/2010/main" val="2448178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A993-C8D6-6046-8FBC-56CA5319372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F1167D1-1FEF-7440-AD15-2B7DED59BE8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973D28-8797-CF4F-A444-44B9E7A67C3C}"/>
              </a:ext>
            </a:extLst>
          </p:cNvPr>
          <p:cNvSpPr>
            <a:spLocks noGrp="1"/>
          </p:cNvSpPr>
          <p:nvPr>
            <p:ph type="dt" sz="half" idx="10"/>
          </p:nvPr>
        </p:nvSpPr>
        <p:spPr>
          <a:xfrm>
            <a:off x="628650" y="4767263"/>
            <a:ext cx="2057400" cy="273844"/>
          </a:xfrm>
          <a:prstGeom prst="rect">
            <a:avLst/>
          </a:prstGeom>
        </p:spPr>
        <p:txBody>
          <a:bodyPr/>
          <a:lstStyle/>
          <a:p>
            <a:fld id="{76EA127F-CC21-C749-B0AF-ED3F73647252}" type="datetime1">
              <a:rPr lang="en-US" smtClean="0"/>
              <a:t>5/29/2024</a:t>
            </a:fld>
            <a:endParaRPr lang="en-US"/>
          </a:p>
        </p:txBody>
      </p:sp>
      <p:sp>
        <p:nvSpPr>
          <p:cNvPr id="5" name="Footer Placeholder 4">
            <a:extLst>
              <a:ext uri="{FF2B5EF4-FFF2-40B4-BE49-F238E27FC236}">
                <a16:creationId xmlns:a16="http://schemas.microsoft.com/office/drawing/2014/main" id="{9F397F2D-6280-C140-98E0-2931F0FDD1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25D34-0558-8640-8D4F-CAD90FF459CF}"/>
              </a:ext>
            </a:extLst>
          </p:cNvPr>
          <p:cNvSpPr>
            <a:spLocks noGrp="1"/>
          </p:cNvSpPr>
          <p:nvPr>
            <p:ph type="sldNum" sz="quarter" idx="12"/>
          </p:nvPr>
        </p:nvSpPr>
        <p:spPr>
          <a:xfrm>
            <a:off x="6457950" y="4767263"/>
            <a:ext cx="2057400" cy="273844"/>
          </a:xfrm>
          <a:prstGeom prst="rect">
            <a:avLst/>
          </a:prstGeom>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44682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E27C-FE70-2241-BBC4-E201987148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E94CE-C6F5-774D-BA85-EEE28CF273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4283BD65-2EB5-F759-D6BE-CA7565A6BA3A}"/>
              </a:ext>
            </a:extLst>
          </p:cNvPr>
          <p:cNvSpPr>
            <a:spLocks noGrp="1"/>
          </p:cNvSpPr>
          <p:nvPr>
            <p:ph type="dt" sz="half" idx="10"/>
          </p:nvPr>
        </p:nvSpPr>
        <p:spPr>
          <a:xfrm>
            <a:off x="628650" y="4767263"/>
            <a:ext cx="2057400" cy="273844"/>
          </a:xfrm>
          <a:prstGeom prst="rect">
            <a:avLst/>
          </a:prstGeom>
        </p:spPr>
        <p:txBody>
          <a:bodyPr/>
          <a:lstStyle>
            <a:lvl1pPr>
              <a:defRPr>
                <a:latin typeface="Fira Sans" panose="020B0503050000020004" pitchFamily="34" charset="0"/>
              </a:defRPr>
            </a:lvl1pPr>
          </a:lstStyle>
          <a:p>
            <a:fld id="{5B8C41AF-6B84-E14A-8D3F-F382EF80546B}" type="datetime1">
              <a:rPr lang="en-US" smtClean="0"/>
              <a:pPr/>
              <a:t>5/29/2024</a:t>
            </a:fld>
            <a:endParaRPr lang="en-US"/>
          </a:p>
        </p:txBody>
      </p:sp>
      <p:sp>
        <p:nvSpPr>
          <p:cNvPr id="8" name="Footer Placeholder 5">
            <a:extLst>
              <a:ext uri="{FF2B5EF4-FFF2-40B4-BE49-F238E27FC236}">
                <a16:creationId xmlns:a16="http://schemas.microsoft.com/office/drawing/2014/main" id="{058A128C-61AA-25FA-25B6-F9430AE56ED9}"/>
              </a:ext>
            </a:extLst>
          </p:cNvPr>
          <p:cNvSpPr>
            <a:spLocks noGrp="1"/>
          </p:cNvSpPr>
          <p:nvPr>
            <p:ph type="ftr" sz="quarter" idx="11"/>
          </p:nvPr>
        </p:nvSpPr>
        <p:spPr>
          <a:xfrm>
            <a:off x="3028950" y="4767263"/>
            <a:ext cx="3086100" cy="273844"/>
          </a:xfrm>
          <a:prstGeom prst="rect">
            <a:avLst/>
          </a:prstGeom>
        </p:spPr>
        <p:txBody>
          <a:bodyPr/>
          <a:lstStyle>
            <a:lvl1pPr>
              <a:defRPr>
                <a:latin typeface="Fira Sans" panose="020B0503050000020004" pitchFamily="34" charset="0"/>
              </a:defRPr>
            </a:lvl1pPr>
          </a:lstStyle>
          <a:p>
            <a:endParaRPr lang="en-US"/>
          </a:p>
        </p:txBody>
      </p:sp>
      <p:sp>
        <p:nvSpPr>
          <p:cNvPr id="9" name="Slide Number Placeholder 6">
            <a:extLst>
              <a:ext uri="{FF2B5EF4-FFF2-40B4-BE49-F238E27FC236}">
                <a16:creationId xmlns:a16="http://schemas.microsoft.com/office/drawing/2014/main" id="{8D62088F-5EDD-59A3-E441-8BB99419894D}"/>
              </a:ext>
            </a:extLst>
          </p:cNvPr>
          <p:cNvSpPr>
            <a:spLocks noGrp="1"/>
          </p:cNvSpPr>
          <p:nvPr>
            <p:ph type="sldNum" sz="quarter" idx="12"/>
          </p:nvPr>
        </p:nvSpPr>
        <p:spPr>
          <a:xfrm>
            <a:off x="6457950" y="4767263"/>
            <a:ext cx="2057400" cy="273844"/>
          </a:xfrm>
          <a:prstGeom prst="rect">
            <a:avLst/>
          </a:prstGeom>
        </p:spPr>
        <p:txBody>
          <a:bodyPr/>
          <a:lstStyle>
            <a:lvl1pPr>
              <a:defRPr sz="800">
                <a:latin typeface="Fira Sans" panose="020B0503050000020004" pitchFamily="34" charset="0"/>
              </a:defRPr>
            </a:lvl1pPr>
          </a:lstStyle>
          <a:p>
            <a:fld id="{FDC2E30C-9539-124A-9096-5E075D74EB79}" type="slidenum">
              <a:rPr lang="en-US" smtClean="0"/>
              <a:pPr/>
              <a:t>‹#›</a:t>
            </a:fld>
            <a:endParaRPr lang="en-US"/>
          </a:p>
        </p:txBody>
      </p:sp>
    </p:spTree>
    <p:extLst>
      <p:ext uri="{BB962C8B-B14F-4D97-AF65-F5344CB8AC3E}">
        <p14:creationId xmlns:p14="http://schemas.microsoft.com/office/powerpoint/2010/main" val="267297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1E829-58FA-B44B-851C-A0ACA0B2446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5E95D-E29B-0A4D-BB1E-EF3D783E59A6}"/>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A0850B9B-69C6-3755-A364-8B1F41B296BD}"/>
              </a:ext>
            </a:extLst>
          </p:cNvPr>
          <p:cNvSpPr>
            <a:spLocks noGrp="1"/>
          </p:cNvSpPr>
          <p:nvPr>
            <p:ph type="dt" sz="half" idx="10"/>
          </p:nvPr>
        </p:nvSpPr>
        <p:spPr>
          <a:xfrm>
            <a:off x="628650" y="4767263"/>
            <a:ext cx="2057400" cy="273844"/>
          </a:xfrm>
          <a:prstGeom prst="rect">
            <a:avLst/>
          </a:prstGeom>
        </p:spPr>
        <p:txBody>
          <a:bodyPr/>
          <a:lstStyle>
            <a:lvl1pPr>
              <a:defRPr>
                <a:latin typeface="Fira Sans" panose="020B0503050000020004" pitchFamily="34" charset="0"/>
              </a:defRPr>
            </a:lvl1pPr>
          </a:lstStyle>
          <a:p>
            <a:fld id="{5B8C41AF-6B84-E14A-8D3F-F382EF80546B}" type="datetime1">
              <a:rPr lang="en-US" smtClean="0"/>
              <a:pPr/>
              <a:t>5/29/2024</a:t>
            </a:fld>
            <a:endParaRPr lang="en-US"/>
          </a:p>
        </p:txBody>
      </p:sp>
      <p:sp>
        <p:nvSpPr>
          <p:cNvPr id="8" name="Footer Placeholder 5">
            <a:extLst>
              <a:ext uri="{FF2B5EF4-FFF2-40B4-BE49-F238E27FC236}">
                <a16:creationId xmlns:a16="http://schemas.microsoft.com/office/drawing/2014/main" id="{97993B56-0F3A-E049-4AB2-DF95D90B0A78}"/>
              </a:ext>
            </a:extLst>
          </p:cNvPr>
          <p:cNvSpPr>
            <a:spLocks noGrp="1"/>
          </p:cNvSpPr>
          <p:nvPr>
            <p:ph type="ftr" sz="quarter" idx="11"/>
          </p:nvPr>
        </p:nvSpPr>
        <p:spPr>
          <a:xfrm>
            <a:off x="3028950" y="4767263"/>
            <a:ext cx="3086100" cy="273844"/>
          </a:xfrm>
          <a:prstGeom prst="rect">
            <a:avLst/>
          </a:prstGeom>
        </p:spPr>
        <p:txBody>
          <a:bodyPr/>
          <a:lstStyle>
            <a:lvl1pPr>
              <a:defRPr>
                <a:latin typeface="Fira Sans" panose="020B0503050000020004" pitchFamily="34" charset="0"/>
              </a:defRPr>
            </a:lvl1pPr>
          </a:lstStyle>
          <a:p>
            <a:endParaRPr lang="en-US"/>
          </a:p>
        </p:txBody>
      </p:sp>
      <p:sp>
        <p:nvSpPr>
          <p:cNvPr id="9" name="Slide Number Placeholder 6">
            <a:extLst>
              <a:ext uri="{FF2B5EF4-FFF2-40B4-BE49-F238E27FC236}">
                <a16:creationId xmlns:a16="http://schemas.microsoft.com/office/drawing/2014/main" id="{79AC424D-E761-8D1A-DB04-D2AF1627AEF2}"/>
              </a:ext>
            </a:extLst>
          </p:cNvPr>
          <p:cNvSpPr>
            <a:spLocks noGrp="1"/>
          </p:cNvSpPr>
          <p:nvPr>
            <p:ph type="sldNum" sz="quarter" idx="12"/>
          </p:nvPr>
        </p:nvSpPr>
        <p:spPr>
          <a:xfrm>
            <a:off x="6457950" y="4767263"/>
            <a:ext cx="2057400" cy="273844"/>
          </a:xfrm>
          <a:prstGeom prst="rect">
            <a:avLst/>
          </a:prstGeom>
        </p:spPr>
        <p:txBody>
          <a:bodyPr/>
          <a:lstStyle>
            <a:lvl1pPr>
              <a:defRPr sz="800">
                <a:latin typeface="Fira Sans" panose="020B0503050000020004" pitchFamily="34" charset="0"/>
              </a:defRPr>
            </a:lvl1pPr>
          </a:lstStyle>
          <a:p>
            <a:fld id="{FDC2E30C-9539-124A-9096-5E075D74EB79}" type="slidenum">
              <a:rPr lang="en-US" smtClean="0"/>
              <a:pPr/>
              <a:t>‹#›</a:t>
            </a:fld>
            <a:endParaRPr lang="en-US"/>
          </a:p>
        </p:txBody>
      </p:sp>
    </p:spTree>
    <p:extLst>
      <p:ext uri="{BB962C8B-B14F-4D97-AF65-F5344CB8AC3E}">
        <p14:creationId xmlns:p14="http://schemas.microsoft.com/office/powerpoint/2010/main" val="932885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ED2C-A16F-B64A-AEC9-6940BF03BCC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B7D3AD9-243F-AB46-A654-FA0512148F8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102B3-75A7-BD4B-AE6E-4D865246A06E}"/>
              </a:ext>
            </a:extLst>
          </p:cNvPr>
          <p:cNvSpPr>
            <a:spLocks noGrp="1"/>
          </p:cNvSpPr>
          <p:nvPr>
            <p:ph type="dt" sz="half" idx="10"/>
          </p:nvPr>
        </p:nvSpPr>
        <p:spPr/>
        <p:txBody>
          <a:bodyPr/>
          <a:lstStyle/>
          <a:p>
            <a:fld id="{EEB27C15-B149-814A-AEC4-980E934466B7}" type="datetimeFigureOut">
              <a:rPr lang="en-US" smtClean="0"/>
              <a:pPr/>
              <a:t>5/29/2024</a:t>
            </a:fld>
            <a:endParaRPr lang="en-US" dirty="0"/>
          </a:p>
        </p:txBody>
      </p:sp>
      <p:sp>
        <p:nvSpPr>
          <p:cNvPr id="5" name="Footer Placeholder 4">
            <a:extLst>
              <a:ext uri="{FF2B5EF4-FFF2-40B4-BE49-F238E27FC236}">
                <a16:creationId xmlns:a16="http://schemas.microsoft.com/office/drawing/2014/main" id="{CA4DEA0C-BCCA-AF48-BFEC-B6350F3D34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2F2C95-3D19-6642-B79E-8F8E5D5BF11A}"/>
              </a:ext>
            </a:extLst>
          </p:cNvPr>
          <p:cNvSpPr>
            <a:spLocks noGrp="1"/>
          </p:cNvSpPr>
          <p:nvPr>
            <p:ph type="sldNum" sz="quarter" idx="12"/>
          </p:nvPr>
        </p:nvSpPr>
        <p:spPr/>
        <p:txBody>
          <a:bodyPr/>
          <a:lstStyle/>
          <a:p>
            <a:fld id="{FDC2E30C-9539-124A-9096-5E075D74EB79}" type="slidenum">
              <a:rPr lang="en-US" smtClean="0"/>
              <a:pPr/>
              <a:t>‹#›</a:t>
            </a:fld>
            <a:endParaRPr lang="en-US" dirty="0"/>
          </a:p>
        </p:txBody>
      </p:sp>
    </p:spTree>
    <p:extLst>
      <p:ext uri="{BB962C8B-B14F-4D97-AF65-F5344CB8AC3E}">
        <p14:creationId xmlns:p14="http://schemas.microsoft.com/office/powerpoint/2010/main" val="3504650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3EAA2-B1DE-9999-7885-03BF93DF9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Date Placeholder 2">
            <a:extLst>
              <a:ext uri="{FF2B5EF4-FFF2-40B4-BE49-F238E27FC236}">
                <a16:creationId xmlns:a16="http://schemas.microsoft.com/office/drawing/2014/main" id="{B0E7A53A-A37E-561C-A58B-250901E0EF40}"/>
              </a:ext>
            </a:extLst>
          </p:cNvPr>
          <p:cNvSpPr>
            <a:spLocks noGrp="1"/>
          </p:cNvSpPr>
          <p:nvPr>
            <p:ph type="dt" sz="half" idx="10"/>
          </p:nvPr>
        </p:nvSpPr>
        <p:spPr/>
        <p:txBody>
          <a:bodyPr/>
          <a:lstStyle/>
          <a:p>
            <a:fld id="{6BA4041E-EC26-455D-A95D-7E1D7483C47D}" type="datetimeFigureOut">
              <a:rPr lang="en-US" smtClean="0"/>
              <a:t>5/29/2024</a:t>
            </a:fld>
            <a:endParaRPr lang="en-US"/>
          </a:p>
        </p:txBody>
      </p:sp>
      <p:sp>
        <p:nvSpPr>
          <p:cNvPr id="4" name="Footer Placeholder 3">
            <a:extLst>
              <a:ext uri="{FF2B5EF4-FFF2-40B4-BE49-F238E27FC236}">
                <a16:creationId xmlns:a16="http://schemas.microsoft.com/office/drawing/2014/main" id="{8D584ACE-A310-98C0-DF4A-30ACF7E0FA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F1AEC-D4F0-4A4C-4909-CFF0508919FC}"/>
              </a:ext>
            </a:extLst>
          </p:cNvPr>
          <p:cNvSpPr>
            <a:spLocks noGrp="1"/>
          </p:cNvSpPr>
          <p:nvPr>
            <p:ph type="sldNum" sz="quarter" idx="12"/>
          </p:nvPr>
        </p:nvSpPr>
        <p:spPr/>
        <p:txBody>
          <a:bodyPr/>
          <a:lstStyle/>
          <a:p>
            <a:fld id="{B8F40C13-F7F8-4F97-89B2-A20E09C9FCBE}" type="slidenum">
              <a:rPr lang="en-US" smtClean="0"/>
              <a:t>‹#›</a:t>
            </a:fld>
            <a:endParaRPr lang="en-US"/>
          </a:p>
        </p:txBody>
      </p:sp>
      <p:pic>
        <p:nvPicPr>
          <p:cNvPr id="6" name="Picture 5">
            <a:extLst>
              <a:ext uri="{FF2B5EF4-FFF2-40B4-BE49-F238E27FC236}">
                <a16:creationId xmlns:a16="http://schemas.microsoft.com/office/drawing/2014/main" id="{A9068A1E-F2F8-EAD4-B421-796622A139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171" y="168921"/>
            <a:ext cx="2056053" cy="385305"/>
          </a:xfrm>
          <a:prstGeom prst="rect">
            <a:avLst/>
          </a:prstGeom>
        </p:spPr>
      </p:pic>
      <p:pic>
        <p:nvPicPr>
          <p:cNvPr id="7" name="Picture 6">
            <a:extLst>
              <a:ext uri="{FF2B5EF4-FFF2-40B4-BE49-F238E27FC236}">
                <a16:creationId xmlns:a16="http://schemas.microsoft.com/office/drawing/2014/main" id="{7A396162-56BA-A3D2-6092-B4DEED146B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34628" y="260448"/>
            <a:ext cx="561444" cy="293778"/>
          </a:xfrm>
          <a:prstGeom prst="rect">
            <a:avLst/>
          </a:prstGeom>
        </p:spPr>
      </p:pic>
      <p:cxnSp>
        <p:nvCxnSpPr>
          <p:cNvPr id="9" name="Straight Connector 8">
            <a:extLst>
              <a:ext uri="{FF2B5EF4-FFF2-40B4-BE49-F238E27FC236}">
                <a16:creationId xmlns:a16="http://schemas.microsoft.com/office/drawing/2014/main" id="{469D88B8-6F59-0304-ABC0-124637FC7653}"/>
              </a:ext>
            </a:extLst>
          </p:cNvPr>
          <p:cNvCxnSpPr/>
          <p:nvPr userDrawn="1"/>
        </p:nvCxnSpPr>
        <p:spPr>
          <a:xfrm>
            <a:off x="0" y="678051"/>
            <a:ext cx="9144000" cy="0"/>
          </a:xfrm>
          <a:prstGeom prst="line">
            <a:avLst/>
          </a:prstGeom>
          <a:ln>
            <a:gradFill>
              <a:gsLst>
                <a:gs pos="0">
                  <a:schemeClr val="bg1">
                    <a:alpha val="56000"/>
                  </a:schemeClr>
                </a:gs>
                <a:gs pos="53000">
                  <a:srgbClr val="33AFEA"/>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187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D3AD9-243F-AB46-A654-FA0512148F89}"/>
              </a:ext>
            </a:extLst>
          </p:cNvPr>
          <p:cNvSpPr>
            <a:spLocks noGrp="1"/>
          </p:cNvSpPr>
          <p:nvPr>
            <p:ph idx="1"/>
          </p:nvPr>
        </p:nvSpPr>
        <p:spPr>
          <a:xfrm>
            <a:off x="628650" y="1369219"/>
            <a:ext cx="7886700" cy="3263504"/>
          </a:xfrm>
        </p:spPr>
        <p:txBody>
          <a:bodyPr>
            <a:normAutofit/>
          </a:bodyPr>
          <a:lstStyle>
            <a:lvl1pPr>
              <a:defRPr sz="1800">
                <a:latin typeface="Fira Sans" panose="020B0503050000020004" pitchFamily="34" charset="0"/>
              </a:defRPr>
            </a:lvl1pPr>
            <a:lvl2pPr>
              <a:defRPr sz="1600">
                <a:latin typeface="Fira Sans" panose="020B0503050000020004" pitchFamily="34" charset="0"/>
              </a:defRPr>
            </a:lvl2pPr>
            <a:lvl3pPr>
              <a:defRPr sz="1400">
                <a:latin typeface="Fira Sans" panose="020B0503050000020004" pitchFamily="34" charset="0"/>
              </a:defRPr>
            </a:lvl3pPr>
            <a:lvl4pPr>
              <a:defRPr sz="1200">
                <a:latin typeface="Fira Sans" panose="020B0503050000020004" pitchFamily="34" charset="0"/>
              </a:defRPr>
            </a:lvl4pPr>
            <a:lvl5pPr>
              <a:defRPr sz="1200">
                <a:latin typeface="Fira Sans" panose="020B05030500000200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102B3-75A7-BD4B-AE6E-4D865246A06E}"/>
              </a:ext>
            </a:extLst>
          </p:cNvPr>
          <p:cNvSpPr>
            <a:spLocks noGrp="1"/>
          </p:cNvSpPr>
          <p:nvPr>
            <p:ph type="dt" sz="half" idx="10"/>
          </p:nvPr>
        </p:nvSpPr>
        <p:spPr>
          <a:xfrm>
            <a:off x="628650" y="4767263"/>
            <a:ext cx="2057400" cy="273844"/>
          </a:xfrm>
          <a:prstGeom prst="rect">
            <a:avLst/>
          </a:prstGeom>
        </p:spPr>
        <p:txBody>
          <a:bodyPr/>
          <a:lstStyle/>
          <a:p>
            <a:fld id="{9C090D6A-21ED-7045-A1E9-4C89674B86D8}" type="datetime1">
              <a:rPr lang="en-US" smtClean="0"/>
              <a:t>5/29/2024</a:t>
            </a:fld>
            <a:endParaRPr lang="en-US"/>
          </a:p>
        </p:txBody>
      </p:sp>
      <p:sp>
        <p:nvSpPr>
          <p:cNvPr id="5" name="Footer Placeholder 4">
            <a:extLst>
              <a:ext uri="{FF2B5EF4-FFF2-40B4-BE49-F238E27FC236}">
                <a16:creationId xmlns:a16="http://schemas.microsoft.com/office/drawing/2014/main" id="{CA4DEA0C-BCCA-AF48-BFEC-B6350F3D341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F2C95-3D19-6642-B79E-8F8E5D5BF11A}"/>
              </a:ext>
            </a:extLst>
          </p:cNvPr>
          <p:cNvSpPr>
            <a:spLocks noGrp="1"/>
          </p:cNvSpPr>
          <p:nvPr>
            <p:ph type="sldNum" sz="quarter" idx="12"/>
          </p:nvPr>
        </p:nvSpPr>
        <p:spPr>
          <a:xfrm>
            <a:off x="6457950" y="4767263"/>
            <a:ext cx="2057400" cy="273844"/>
          </a:xfrm>
          <a:prstGeom prst="rect">
            <a:avLst/>
          </a:prstGeom>
        </p:spPr>
        <p:txBody>
          <a:bodyPr/>
          <a:lstStyle>
            <a:lvl1pPr algn="r">
              <a:defRPr/>
            </a:lvl1pPr>
          </a:lstStyle>
          <a:p>
            <a:fld id="{FDC2E30C-9539-124A-9096-5E075D74EB79}" type="slidenum">
              <a:rPr lang="en-US" smtClean="0"/>
              <a:pPr/>
              <a:t>‹#›</a:t>
            </a:fld>
            <a:endParaRPr lang="en-US"/>
          </a:p>
        </p:txBody>
      </p:sp>
      <p:sp>
        <p:nvSpPr>
          <p:cNvPr id="7" name="Title 1">
            <a:extLst>
              <a:ext uri="{FF2B5EF4-FFF2-40B4-BE49-F238E27FC236}">
                <a16:creationId xmlns:a16="http://schemas.microsoft.com/office/drawing/2014/main" id="{09492C8F-A5DE-2DD0-7C03-946DBC042412}"/>
              </a:ext>
            </a:extLst>
          </p:cNvPr>
          <p:cNvSpPr>
            <a:spLocks noGrp="1"/>
          </p:cNvSpPr>
          <p:nvPr>
            <p:ph type="title"/>
          </p:nvPr>
        </p:nvSpPr>
        <p:spPr>
          <a:xfrm>
            <a:off x="628650" y="771126"/>
            <a:ext cx="7886700" cy="598093"/>
          </a:xfrm>
        </p:spPr>
        <p:txBody>
          <a:bodyPr>
            <a:normAutofit/>
          </a:bodyPr>
          <a:lstStyle>
            <a:lvl1pPr>
              <a:defRPr sz="3200" b="1">
                <a:latin typeface="Fira Sans" panose="020B0503050000020004" pitchFamily="34" charset="0"/>
              </a:defRPr>
            </a:lvl1pPr>
          </a:lstStyle>
          <a:p>
            <a:r>
              <a:rPr lang="en-US"/>
              <a:t>Click to edit Master title style</a:t>
            </a:r>
          </a:p>
        </p:txBody>
      </p:sp>
    </p:spTree>
    <p:extLst>
      <p:ext uri="{BB962C8B-B14F-4D97-AF65-F5344CB8AC3E}">
        <p14:creationId xmlns:p14="http://schemas.microsoft.com/office/powerpoint/2010/main" val="46045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D22B-F441-9045-8452-56CDF30D6C53}"/>
              </a:ext>
            </a:extLst>
          </p:cNvPr>
          <p:cNvSpPr>
            <a:spLocks noGrp="1"/>
          </p:cNvSpPr>
          <p:nvPr>
            <p:ph type="title"/>
          </p:nvPr>
        </p:nvSpPr>
        <p:spPr>
          <a:xfrm>
            <a:off x="623888" y="1282304"/>
            <a:ext cx="7886700" cy="2139553"/>
          </a:xfrm>
        </p:spPr>
        <p:txBody>
          <a:bodyPr anchor="b"/>
          <a:lstStyle>
            <a:lvl1pPr>
              <a:defRPr sz="4500" b="1">
                <a:latin typeface="Fira Sans"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BF69C41-0149-8B4C-B0B5-8233080DB76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436812-9AF9-9B4C-A2E8-EA2E03CEFDC9}"/>
              </a:ext>
            </a:extLst>
          </p:cNvPr>
          <p:cNvSpPr>
            <a:spLocks noGrp="1"/>
          </p:cNvSpPr>
          <p:nvPr>
            <p:ph type="dt" sz="half" idx="10"/>
          </p:nvPr>
        </p:nvSpPr>
        <p:spPr>
          <a:xfrm>
            <a:off x="628650" y="4767263"/>
            <a:ext cx="2057400" cy="273844"/>
          </a:xfrm>
          <a:prstGeom prst="rect">
            <a:avLst/>
          </a:prstGeom>
        </p:spPr>
        <p:txBody>
          <a:bodyPr/>
          <a:lstStyle/>
          <a:p>
            <a:fld id="{86BA3D4C-BEA4-5848-AE51-AFB8D5F38A8E}" type="datetime1">
              <a:rPr lang="en-US" smtClean="0"/>
              <a:t>5/29/2024</a:t>
            </a:fld>
            <a:endParaRPr lang="en-US"/>
          </a:p>
        </p:txBody>
      </p:sp>
      <p:sp>
        <p:nvSpPr>
          <p:cNvPr id="5" name="Footer Placeholder 4">
            <a:extLst>
              <a:ext uri="{FF2B5EF4-FFF2-40B4-BE49-F238E27FC236}">
                <a16:creationId xmlns:a16="http://schemas.microsoft.com/office/drawing/2014/main" id="{013F3C1B-0710-7046-9E4F-2F2FCDBD937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206660-4F57-DA43-99B9-1C50C1B67712}"/>
              </a:ext>
            </a:extLst>
          </p:cNvPr>
          <p:cNvSpPr>
            <a:spLocks noGrp="1"/>
          </p:cNvSpPr>
          <p:nvPr>
            <p:ph type="sldNum" sz="quarter" idx="12"/>
          </p:nvPr>
        </p:nvSpPr>
        <p:spPr>
          <a:xfrm>
            <a:off x="6457950" y="4767263"/>
            <a:ext cx="2057400" cy="273844"/>
          </a:xfrm>
          <a:prstGeom prst="rect">
            <a:avLst/>
          </a:prstGeom>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360222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EC26-BF8D-6E4E-8D30-BF09B17251B1}"/>
              </a:ext>
            </a:extLst>
          </p:cNvPr>
          <p:cNvSpPr>
            <a:spLocks noGrp="1"/>
          </p:cNvSpPr>
          <p:nvPr>
            <p:ph type="title"/>
          </p:nvPr>
        </p:nvSpPr>
        <p:spPr>
          <a:xfrm>
            <a:off x="628650" y="771126"/>
            <a:ext cx="7886700" cy="598093"/>
          </a:xfrm>
        </p:spPr>
        <p:txBody>
          <a:bodyPr>
            <a:normAutofit/>
          </a:bodyPr>
          <a:lstStyle>
            <a:lvl1pPr>
              <a:defRPr sz="3200" b="1">
                <a:latin typeface="Fira Sans" panose="020B05030500000200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E9EB17D-A63B-FC40-8293-032A20A0BE81}"/>
              </a:ext>
            </a:extLst>
          </p:cNvPr>
          <p:cNvSpPr>
            <a:spLocks noGrp="1"/>
          </p:cNvSpPr>
          <p:nvPr>
            <p:ph sz="half" idx="1"/>
          </p:nvPr>
        </p:nvSpPr>
        <p:spPr>
          <a:xfrm>
            <a:off x="628650" y="1369219"/>
            <a:ext cx="3886200" cy="3263504"/>
          </a:xfrm>
        </p:spPr>
        <p:txBody>
          <a:bodyPr/>
          <a:lstStyle>
            <a:lvl1pPr>
              <a:defRPr>
                <a:latin typeface="Fira Sans" panose="020B0503050000020004" pitchFamily="34" charset="0"/>
              </a:defRPr>
            </a:lvl1pPr>
            <a:lvl2pPr>
              <a:defRPr>
                <a:latin typeface="Fira Sans" panose="020B0503050000020004" pitchFamily="34" charset="0"/>
              </a:defRPr>
            </a:lvl2pPr>
            <a:lvl3pPr>
              <a:defRPr>
                <a:latin typeface="Fira Sans" panose="020B0503050000020004" pitchFamily="34" charset="0"/>
              </a:defRPr>
            </a:lvl3pPr>
            <a:lvl4pPr>
              <a:defRPr>
                <a:latin typeface="Fira Sans" panose="020B0503050000020004" pitchFamily="34" charset="0"/>
              </a:defRPr>
            </a:lvl4pPr>
            <a:lvl5pPr>
              <a:defRPr>
                <a:latin typeface="Fira Sans" panose="020B05030500000200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D23167-05A0-B649-B6D7-A0FE386C36A3}"/>
              </a:ext>
            </a:extLst>
          </p:cNvPr>
          <p:cNvSpPr>
            <a:spLocks noGrp="1"/>
          </p:cNvSpPr>
          <p:nvPr>
            <p:ph sz="half" idx="2"/>
          </p:nvPr>
        </p:nvSpPr>
        <p:spPr>
          <a:xfrm>
            <a:off x="4629150" y="1369219"/>
            <a:ext cx="3886200" cy="3263504"/>
          </a:xfrm>
        </p:spPr>
        <p:txBody>
          <a:bodyPr/>
          <a:lstStyle>
            <a:lvl1pPr>
              <a:defRPr>
                <a:latin typeface="Fira Sans" panose="020B0503050000020004" pitchFamily="34" charset="0"/>
              </a:defRPr>
            </a:lvl1pPr>
            <a:lvl2pPr>
              <a:defRPr>
                <a:latin typeface="Fira Sans" panose="020B0503050000020004" pitchFamily="34" charset="0"/>
              </a:defRPr>
            </a:lvl2pPr>
            <a:lvl3pPr>
              <a:defRPr>
                <a:latin typeface="Fira Sans" panose="020B0503050000020004" pitchFamily="34" charset="0"/>
              </a:defRPr>
            </a:lvl3pPr>
            <a:lvl4pPr>
              <a:defRPr>
                <a:latin typeface="Fira Sans" panose="020B0503050000020004" pitchFamily="34" charset="0"/>
              </a:defRPr>
            </a:lvl4pPr>
            <a:lvl5pPr>
              <a:defRPr>
                <a:latin typeface="Fira Sans" panose="020B05030500000200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40DA65-D490-0945-AFAD-5F904C8C3B84}"/>
              </a:ext>
            </a:extLst>
          </p:cNvPr>
          <p:cNvSpPr>
            <a:spLocks noGrp="1"/>
          </p:cNvSpPr>
          <p:nvPr>
            <p:ph type="dt" sz="half" idx="10"/>
          </p:nvPr>
        </p:nvSpPr>
        <p:spPr>
          <a:xfrm>
            <a:off x="628650" y="4767263"/>
            <a:ext cx="2057400" cy="273844"/>
          </a:xfrm>
          <a:prstGeom prst="rect">
            <a:avLst/>
          </a:prstGeom>
        </p:spPr>
        <p:txBody>
          <a:bodyPr/>
          <a:lstStyle/>
          <a:p>
            <a:fld id="{19902801-CD74-B340-B515-67092A76E0A4}" type="datetime1">
              <a:rPr lang="en-US" smtClean="0"/>
              <a:t>5/29/2024</a:t>
            </a:fld>
            <a:endParaRPr lang="en-US"/>
          </a:p>
        </p:txBody>
      </p:sp>
      <p:sp>
        <p:nvSpPr>
          <p:cNvPr id="6" name="Footer Placeholder 5">
            <a:extLst>
              <a:ext uri="{FF2B5EF4-FFF2-40B4-BE49-F238E27FC236}">
                <a16:creationId xmlns:a16="http://schemas.microsoft.com/office/drawing/2014/main" id="{0B5DEF2E-C7DA-5640-849B-D4AC346DE68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0BD03D-76F8-2F4A-8E72-ED593B1E2BA6}"/>
              </a:ext>
            </a:extLst>
          </p:cNvPr>
          <p:cNvSpPr>
            <a:spLocks noGrp="1"/>
          </p:cNvSpPr>
          <p:nvPr>
            <p:ph type="sldNum" sz="quarter" idx="12"/>
          </p:nvPr>
        </p:nvSpPr>
        <p:spPr>
          <a:xfrm>
            <a:off x="6457950" y="4767263"/>
            <a:ext cx="2057400" cy="273844"/>
          </a:xfrm>
          <a:prstGeom prst="rect">
            <a:avLst/>
          </a:prstGeom>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393531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C53EF1-F663-1C42-A519-2F946391570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9807F5D-3CCE-E548-88CD-724F5C7F61A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4B1A2-9C0C-E744-9C10-90244C8A4DA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27C13EB-3B92-364A-B0C3-CD3DA2EB2A1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84838-F4CD-5F46-98FB-A07991685155}"/>
              </a:ext>
            </a:extLst>
          </p:cNvPr>
          <p:cNvSpPr>
            <a:spLocks noGrp="1"/>
          </p:cNvSpPr>
          <p:nvPr>
            <p:ph type="dt" sz="half" idx="10"/>
          </p:nvPr>
        </p:nvSpPr>
        <p:spPr>
          <a:xfrm>
            <a:off x="628650" y="4767263"/>
            <a:ext cx="2057400" cy="273844"/>
          </a:xfrm>
          <a:prstGeom prst="rect">
            <a:avLst/>
          </a:prstGeom>
        </p:spPr>
        <p:txBody>
          <a:bodyPr/>
          <a:lstStyle/>
          <a:p>
            <a:fld id="{8AEE7A8A-B593-1E42-B793-9D163A6B2AE2}" type="datetime1">
              <a:rPr lang="en-US" smtClean="0"/>
              <a:t>5/29/2024</a:t>
            </a:fld>
            <a:endParaRPr lang="en-US"/>
          </a:p>
        </p:txBody>
      </p:sp>
      <p:sp>
        <p:nvSpPr>
          <p:cNvPr id="8" name="Footer Placeholder 7">
            <a:extLst>
              <a:ext uri="{FF2B5EF4-FFF2-40B4-BE49-F238E27FC236}">
                <a16:creationId xmlns:a16="http://schemas.microsoft.com/office/drawing/2014/main" id="{A652463F-0536-2643-939A-94D8A2E1C6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34D26C-4DDA-9C43-8B06-7C913874ADD9}"/>
              </a:ext>
            </a:extLst>
          </p:cNvPr>
          <p:cNvSpPr>
            <a:spLocks noGrp="1"/>
          </p:cNvSpPr>
          <p:nvPr>
            <p:ph type="sldNum" sz="quarter" idx="12"/>
          </p:nvPr>
        </p:nvSpPr>
        <p:spPr>
          <a:xfrm>
            <a:off x="6457950" y="4767263"/>
            <a:ext cx="2057400" cy="273844"/>
          </a:xfrm>
          <a:prstGeom prst="rect">
            <a:avLst/>
          </a:prstGeom>
        </p:spPr>
        <p:txBody>
          <a:bodyPr/>
          <a:lstStyle/>
          <a:p>
            <a:fld id="{FDC2E30C-9539-124A-9096-5E075D74EB79}" type="slidenum">
              <a:rPr lang="en-US" smtClean="0"/>
              <a:pPr/>
              <a:t>‹#›</a:t>
            </a:fld>
            <a:endParaRPr lang="en-US"/>
          </a:p>
        </p:txBody>
      </p:sp>
      <p:sp>
        <p:nvSpPr>
          <p:cNvPr id="10" name="Title 1">
            <a:extLst>
              <a:ext uri="{FF2B5EF4-FFF2-40B4-BE49-F238E27FC236}">
                <a16:creationId xmlns:a16="http://schemas.microsoft.com/office/drawing/2014/main" id="{2CB833CA-5501-9AD8-A729-054860A4C687}"/>
              </a:ext>
            </a:extLst>
          </p:cNvPr>
          <p:cNvSpPr>
            <a:spLocks noGrp="1"/>
          </p:cNvSpPr>
          <p:nvPr>
            <p:ph type="title"/>
          </p:nvPr>
        </p:nvSpPr>
        <p:spPr>
          <a:xfrm>
            <a:off x="628650" y="771126"/>
            <a:ext cx="7886700" cy="598093"/>
          </a:xfrm>
        </p:spPr>
        <p:txBody>
          <a:bodyPr>
            <a:normAutofit/>
          </a:bodyPr>
          <a:lstStyle>
            <a:lvl1pPr>
              <a:defRPr sz="3200" b="1">
                <a:latin typeface="Fira Sans" panose="020B0503050000020004" pitchFamily="34" charset="0"/>
              </a:defRPr>
            </a:lvl1pPr>
          </a:lstStyle>
          <a:p>
            <a:r>
              <a:rPr lang="en-US"/>
              <a:t>Click to edit Master title style</a:t>
            </a:r>
          </a:p>
        </p:txBody>
      </p:sp>
    </p:spTree>
    <p:extLst>
      <p:ext uri="{BB962C8B-B14F-4D97-AF65-F5344CB8AC3E}">
        <p14:creationId xmlns:p14="http://schemas.microsoft.com/office/powerpoint/2010/main" val="2500591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0136-220C-6A4B-9C26-6A05ACCD6463}"/>
              </a:ext>
            </a:extLst>
          </p:cNvPr>
          <p:cNvSpPr>
            <a:spLocks noGrp="1"/>
          </p:cNvSpPr>
          <p:nvPr>
            <p:ph type="title"/>
          </p:nvPr>
        </p:nvSpPr>
        <p:spPr/>
        <p:txBody>
          <a:bodyPr>
            <a:normAutofit/>
          </a:bodyPr>
          <a:lstStyle>
            <a:lvl1pPr>
              <a:defRPr sz="3200" b="1">
                <a:latin typeface="Fira Sans" panose="020B05030500000200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0DC1E53-1EB6-DA4F-8531-FFC466684F79}"/>
              </a:ext>
            </a:extLst>
          </p:cNvPr>
          <p:cNvSpPr>
            <a:spLocks noGrp="1"/>
          </p:cNvSpPr>
          <p:nvPr>
            <p:ph type="dt" sz="half" idx="10"/>
          </p:nvPr>
        </p:nvSpPr>
        <p:spPr>
          <a:xfrm>
            <a:off x="628650" y="4767263"/>
            <a:ext cx="2057400" cy="273844"/>
          </a:xfrm>
          <a:prstGeom prst="rect">
            <a:avLst/>
          </a:prstGeom>
        </p:spPr>
        <p:txBody>
          <a:bodyPr/>
          <a:lstStyle/>
          <a:p>
            <a:fld id="{1B6D3FF0-011B-A045-8CD3-B3316F439057}" type="datetime1">
              <a:rPr lang="en-US" smtClean="0"/>
              <a:t>5/29/2024</a:t>
            </a:fld>
            <a:endParaRPr lang="en-US"/>
          </a:p>
        </p:txBody>
      </p:sp>
      <p:sp>
        <p:nvSpPr>
          <p:cNvPr id="4" name="Footer Placeholder 3">
            <a:extLst>
              <a:ext uri="{FF2B5EF4-FFF2-40B4-BE49-F238E27FC236}">
                <a16:creationId xmlns:a16="http://schemas.microsoft.com/office/drawing/2014/main" id="{B329D336-58FA-2841-B04E-012FEF4D5EF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9751B6-7605-F74B-87DC-7EA95EB94243}"/>
              </a:ext>
            </a:extLst>
          </p:cNvPr>
          <p:cNvSpPr>
            <a:spLocks noGrp="1"/>
          </p:cNvSpPr>
          <p:nvPr>
            <p:ph type="sldNum" sz="quarter" idx="12"/>
          </p:nvPr>
        </p:nvSpPr>
        <p:spPr>
          <a:xfrm>
            <a:off x="6457950" y="4767263"/>
            <a:ext cx="2057400" cy="273844"/>
          </a:xfrm>
          <a:prstGeom prst="rect">
            <a:avLst/>
          </a:prstGeom>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200417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9DAC5-0305-CC4D-A880-17111F01FF9A}"/>
              </a:ext>
            </a:extLst>
          </p:cNvPr>
          <p:cNvSpPr>
            <a:spLocks noGrp="1"/>
          </p:cNvSpPr>
          <p:nvPr>
            <p:ph type="dt" sz="half" idx="10"/>
          </p:nvPr>
        </p:nvSpPr>
        <p:spPr>
          <a:xfrm>
            <a:off x="628650" y="4767263"/>
            <a:ext cx="2057400" cy="273844"/>
          </a:xfrm>
          <a:prstGeom prst="rect">
            <a:avLst/>
          </a:prstGeom>
        </p:spPr>
        <p:txBody>
          <a:bodyPr/>
          <a:lstStyle/>
          <a:p>
            <a:fld id="{10EE8312-DE7C-0943-A26E-D3744BC9C963}" type="datetime1">
              <a:rPr lang="en-US" smtClean="0"/>
              <a:t>5/29/2024</a:t>
            </a:fld>
            <a:endParaRPr lang="en-US"/>
          </a:p>
        </p:txBody>
      </p:sp>
      <p:sp>
        <p:nvSpPr>
          <p:cNvPr id="3" name="Footer Placeholder 2">
            <a:extLst>
              <a:ext uri="{FF2B5EF4-FFF2-40B4-BE49-F238E27FC236}">
                <a16:creationId xmlns:a16="http://schemas.microsoft.com/office/drawing/2014/main" id="{889214BE-D6EC-1A44-9125-54C732090C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71AFBE-0BE0-4541-A141-DB151D3E50F8}"/>
              </a:ext>
            </a:extLst>
          </p:cNvPr>
          <p:cNvSpPr>
            <a:spLocks noGrp="1"/>
          </p:cNvSpPr>
          <p:nvPr>
            <p:ph type="sldNum" sz="quarter" idx="12"/>
          </p:nvPr>
        </p:nvSpPr>
        <p:spPr>
          <a:xfrm>
            <a:off x="6457950" y="4767263"/>
            <a:ext cx="2057400" cy="273844"/>
          </a:xfrm>
          <a:prstGeom prst="rect">
            <a:avLst/>
          </a:prstGeom>
        </p:spPr>
        <p:txBody>
          <a:bodyPr/>
          <a:lstStyle/>
          <a:p>
            <a:fld id="{FDC2E30C-9539-124A-9096-5E075D74EB79}" type="slidenum">
              <a:rPr lang="en-US" smtClean="0"/>
              <a:pPr/>
              <a:t>‹#›</a:t>
            </a:fld>
            <a:endParaRPr lang="en-US"/>
          </a:p>
        </p:txBody>
      </p:sp>
    </p:spTree>
    <p:extLst>
      <p:ext uri="{BB962C8B-B14F-4D97-AF65-F5344CB8AC3E}">
        <p14:creationId xmlns:p14="http://schemas.microsoft.com/office/powerpoint/2010/main" val="323379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33AA-4906-D540-8D45-D30DF3A41015}"/>
              </a:ext>
            </a:extLst>
          </p:cNvPr>
          <p:cNvSpPr>
            <a:spLocks noGrp="1"/>
          </p:cNvSpPr>
          <p:nvPr>
            <p:ph type="title"/>
          </p:nvPr>
        </p:nvSpPr>
        <p:spPr>
          <a:xfrm>
            <a:off x="629841" y="342900"/>
            <a:ext cx="2949178" cy="1200150"/>
          </a:xfrm>
        </p:spPr>
        <p:txBody>
          <a:bodyPr anchor="b"/>
          <a:lstStyle>
            <a:lvl1pPr>
              <a:defRPr sz="2400">
                <a:latin typeface="Fira Sans" panose="020B05030500000200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AE15FED-9964-CA4E-B168-7E0C44FE0FEA}"/>
              </a:ext>
            </a:extLst>
          </p:cNvPr>
          <p:cNvSpPr>
            <a:spLocks noGrp="1"/>
          </p:cNvSpPr>
          <p:nvPr>
            <p:ph idx="1"/>
          </p:nvPr>
        </p:nvSpPr>
        <p:spPr>
          <a:xfrm>
            <a:off x="3887391" y="740569"/>
            <a:ext cx="4629150" cy="3655219"/>
          </a:xfrm>
        </p:spPr>
        <p:txBody>
          <a:bodyPr/>
          <a:lstStyle>
            <a:lvl1pPr>
              <a:defRPr sz="2400">
                <a:latin typeface="Fira Sans" panose="020B0503050000020004" pitchFamily="34" charset="0"/>
              </a:defRPr>
            </a:lvl1pPr>
            <a:lvl2pPr>
              <a:defRPr sz="2100">
                <a:latin typeface="Fira Sans" panose="020B0503050000020004" pitchFamily="34" charset="0"/>
              </a:defRPr>
            </a:lvl2pPr>
            <a:lvl3pPr>
              <a:defRPr sz="1800">
                <a:latin typeface="Fira Sans" panose="020B0503050000020004" pitchFamily="34" charset="0"/>
              </a:defRPr>
            </a:lvl3pPr>
            <a:lvl4pPr>
              <a:defRPr sz="1500">
                <a:latin typeface="Fira Sans" panose="020B0503050000020004" pitchFamily="34" charset="0"/>
              </a:defRPr>
            </a:lvl4pPr>
            <a:lvl5pPr>
              <a:defRPr sz="1500">
                <a:latin typeface="Fira Sans" panose="020B05030500000200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44E64-C5CA-C349-8862-45EC4179F668}"/>
              </a:ext>
            </a:extLst>
          </p:cNvPr>
          <p:cNvSpPr>
            <a:spLocks noGrp="1"/>
          </p:cNvSpPr>
          <p:nvPr>
            <p:ph type="body" sz="half" idx="2"/>
          </p:nvPr>
        </p:nvSpPr>
        <p:spPr>
          <a:xfrm>
            <a:off x="629841" y="1543050"/>
            <a:ext cx="2949178" cy="2858691"/>
          </a:xfrm>
        </p:spPr>
        <p:txBody>
          <a:bodyPr/>
          <a:lstStyle>
            <a:lvl1pPr marL="0" indent="0">
              <a:buNone/>
              <a:defRPr sz="1200">
                <a:latin typeface="Fira Sans" panose="020B0503050000020004" pitchFamily="34" charset="0"/>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8" name="Date Placeholder 4">
            <a:extLst>
              <a:ext uri="{FF2B5EF4-FFF2-40B4-BE49-F238E27FC236}">
                <a16:creationId xmlns:a16="http://schemas.microsoft.com/office/drawing/2014/main" id="{FFB7D222-947C-80B4-C0FB-83B9A92B4672}"/>
              </a:ext>
            </a:extLst>
          </p:cNvPr>
          <p:cNvSpPr>
            <a:spLocks noGrp="1"/>
          </p:cNvSpPr>
          <p:nvPr>
            <p:ph type="dt" sz="half" idx="10"/>
          </p:nvPr>
        </p:nvSpPr>
        <p:spPr>
          <a:xfrm>
            <a:off x="628650" y="4767263"/>
            <a:ext cx="2057400" cy="273844"/>
          </a:xfrm>
          <a:prstGeom prst="rect">
            <a:avLst/>
          </a:prstGeom>
        </p:spPr>
        <p:txBody>
          <a:bodyPr/>
          <a:lstStyle>
            <a:lvl1pPr>
              <a:defRPr>
                <a:latin typeface="Fira Sans" panose="020B0503050000020004" pitchFamily="34" charset="0"/>
              </a:defRPr>
            </a:lvl1pPr>
          </a:lstStyle>
          <a:p>
            <a:fld id="{5B8C41AF-6B84-E14A-8D3F-F382EF80546B}" type="datetime1">
              <a:rPr lang="en-US" smtClean="0"/>
              <a:pPr/>
              <a:t>5/29/2024</a:t>
            </a:fld>
            <a:endParaRPr lang="en-US"/>
          </a:p>
        </p:txBody>
      </p:sp>
      <p:sp>
        <p:nvSpPr>
          <p:cNvPr id="9" name="Footer Placeholder 5">
            <a:extLst>
              <a:ext uri="{FF2B5EF4-FFF2-40B4-BE49-F238E27FC236}">
                <a16:creationId xmlns:a16="http://schemas.microsoft.com/office/drawing/2014/main" id="{F08107BE-CF7A-99EC-2EF0-CE6D31F5DC9C}"/>
              </a:ext>
            </a:extLst>
          </p:cNvPr>
          <p:cNvSpPr>
            <a:spLocks noGrp="1"/>
          </p:cNvSpPr>
          <p:nvPr>
            <p:ph type="ftr" sz="quarter" idx="11"/>
          </p:nvPr>
        </p:nvSpPr>
        <p:spPr>
          <a:xfrm>
            <a:off x="3028950" y="4767263"/>
            <a:ext cx="3086100" cy="273844"/>
          </a:xfrm>
          <a:prstGeom prst="rect">
            <a:avLst/>
          </a:prstGeom>
        </p:spPr>
        <p:txBody>
          <a:bodyPr/>
          <a:lstStyle>
            <a:lvl1pPr>
              <a:defRPr>
                <a:latin typeface="Fira Sans" panose="020B0503050000020004" pitchFamily="34" charset="0"/>
              </a:defRPr>
            </a:lvl1pPr>
          </a:lstStyle>
          <a:p>
            <a:endParaRPr lang="en-US"/>
          </a:p>
        </p:txBody>
      </p:sp>
      <p:sp>
        <p:nvSpPr>
          <p:cNvPr id="10" name="Slide Number Placeholder 6">
            <a:extLst>
              <a:ext uri="{FF2B5EF4-FFF2-40B4-BE49-F238E27FC236}">
                <a16:creationId xmlns:a16="http://schemas.microsoft.com/office/drawing/2014/main" id="{A201209A-C42B-C038-3CC4-723DE704E1B5}"/>
              </a:ext>
            </a:extLst>
          </p:cNvPr>
          <p:cNvSpPr>
            <a:spLocks noGrp="1"/>
          </p:cNvSpPr>
          <p:nvPr>
            <p:ph type="sldNum" sz="quarter" idx="12"/>
          </p:nvPr>
        </p:nvSpPr>
        <p:spPr>
          <a:xfrm>
            <a:off x="6457950" y="4767263"/>
            <a:ext cx="2057400" cy="273844"/>
          </a:xfrm>
          <a:prstGeom prst="rect">
            <a:avLst/>
          </a:prstGeom>
        </p:spPr>
        <p:txBody>
          <a:bodyPr/>
          <a:lstStyle>
            <a:lvl1pPr>
              <a:defRPr sz="800">
                <a:latin typeface="Fira Sans" panose="020B0503050000020004" pitchFamily="34" charset="0"/>
              </a:defRPr>
            </a:lvl1pPr>
          </a:lstStyle>
          <a:p>
            <a:fld id="{FDC2E30C-9539-124A-9096-5E075D74EB79}" type="slidenum">
              <a:rPr lang="en-US" smtClean="0"/>
              <a:pPr/>
              <a:t>‹#›</a:t>
            </a:fld>
            <a:endParaRPr lang="en-US"/>
          </a:p>
        </p:txBody>
      </p:sp>
    </p:spTree>
    <p:extLst>
      <p:ext uri="{BB962C8B-B14F-4D97-AF65-F5344CB8AC3E}">
        <p14:creationId xmlns:p14="http://schemas.microsoft.com/office/powerpoint/2010/main" val="380493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B469-7088-5C41-8DD3-E8785C8E9A5B}"/>
              </a:ext>
            </a:extLst>
          </p:cNvPr>
          <p:cNvSpPr>
            <a:spLocks noGrp="1"/>
          </p:cNvSpPr>
          <p:nvPr>
            <p:ph type="title"/>
          </p:nvPr>
        </p:nvSpPr>
        <p:spPr>
          <a:xfrm>
            <a:off x="629841" y="342900"/>
            <a:ext cx="2949178" cy="1200150"/>
          </a:xfrm>
        </p:spPr>
        <p:txBody>
          <a:bodyPr anchor="b"/>
          <a:lstStyle>
            <a:lvl1pPr>
              <a:defRPr sz="2400" b="1">
                <a:latin typeface="Fira Sans" panose="020B05030500000200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FE7F724F-2619-0C41-8A7E-14DB2933303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3F00F24-98FA-F24D-A159-3CEFC978CC53}"/>
              </a:ext>
            </a:extLst>
          </p:cNvPr>
          <p:cNvSpPr>
            <a:spLocks noGrp="1"/>
          </p:cNvSpPr>
          <p:nvPr>
            <p:ph type="body" sz="half" idx="2"/>
          </p:nvPr>
        </p:nvSpPr>
        <p:spPr>
          <a:xfrm>
            <a:off x="629841" y="1543050"/>
            <a:ext cx="2949178" cy="2858691"/>
          </a:xfrm>
        </p:spPr>
        <p:txBody>
          <a:bodyPr/>
          <a:lstStyle>
            <a:lvl1pPr marL="0" indent="0">
              <a:buNone/>
              <a:defRPr sz="1200">
                <a:latin typeface="Fira Sans" panose="020B0503050000020004" pitchFamily="34" charset="0"/>
              </a:defRPr>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863D490A-3221-9146-9999-68AE388343A6}"/>
              </a:ext>
            </a:extLst>
          </p:cNvPr>
          <p:cNvSpPr>
            <a:spLocks noGrp="1"/>
          </p:cNvSpPr>
          <p:nvPr>
            <p:ph type="dt" sz="half" idx="10"/>
          </p:nvPr>
        </p:nvSpPr>
        <p:spPr>
          <a:xfrm>
            <a:off x="628650" y="4767263"/>
            <a:ext cx="2057400" cy="273844"/>
          </a:xfrm>
          <a:prstGeom prst="rect">
            <a:avLst/>
          </a:prstGeom>
        </p:spPr>
        <p:txBody>
          <a:bodyPr/>
          <a:lstStyle>
            <a:lvl1pPr>
              <a:defRPr>
                <a:latin typeface="Fira Sans" panose="020B0503050000020004" pitchFamily="34" charset="0"/>
              </a:defRPr>
            </a:lvl1pPr>
          </a:lstStyle>
          <a:p>
            <a:fld id="{5B8C41AF-6B84-E14A-8D3F-F382EF80546B}" type="datetime1">
              <a:rPr lang="en-US" smtClean="0"/>
              <a:pPr/>
              <a:t>5/29/2024</a:t>
            </a:fld>
            <a:endParaRPr lang="en-US"/>
          </a:p>
        </p:txBody>
      </p:sp>
      <p:sp>
        <p:nvSpPr>
          <p:cNvPr id="6" name="Footer Placeholder 5">
            <a:extLst>
              <a:ext uri="{FF2B5EF4-FFF2-40B4-BE49-F238E27FC236}">
                <a16:creationId xmlns:a16="http://schemas.microsoft.com/office/drawing/2014/main" id="{2334C33F-15D9-6C4A-B83E-E10BBA042EB1}"/>
              </a:ext>
            </a:extLst>
          </p:cNvPr>
          <p:cNvSpPr>
            <a:spLocks noGrp="1"/>
          </p:cNvSpPr>
          <p:nvPr>
            <p:ph type="ftr" sz="quarter" idx="11"/>
          </p:nvPr>
        </p:nvSpPr>
        <p:spPr>
          <a:xfrm>
            <a:off x="3028950" y="4767263"/>
            <a:ext cx="3086100" cy="273844"/>
          </a:xfrm>
          <a:prstGeom prst="rect">
            <a:avLst/>
          </a:prstGeom>
        </p:spPr>
        <p:txBody>
          <a:bodyPr/>
          <a:lstStyle>
            <a:lvl1pPr>
              <a:defRPr>
                <a:latin typeface="Fira Sans" panose="020B0503050000020004" pitchFamily="34" charset="0"/>
              </a:defRPr>
            </a:lvl1pPr>
          </a:lstStyle>
          <a:p>
            <a:endParaRPr lang="en-US"/>
          </a:p>
        </p:txBody>
      </p:sp>
      <p:sp>
        <p:nvSpPr>
          <p:cNvPr id="7" name="Slide Number Placeholder 6">
            <a:extLst>
              <a:ext uri="{FF2B5EF4-FFF2-40B4-BE49-F238E27FC236}">
                <a16:creationId xmlns:a16="http://schemas.microsoft.com/office/drawing/2014/main" id="{9BF81161-B75F-5843-B83D-E204D1607979}"/>
              </a:ext>
            </a:extLst>
          </p:cNvPr>
          <p:cNvSpPr>
            <a:spLocks noGrp="1"/>
          </p:cNvSpPr>
          <p:nvPr>
            <p:ph type="sldNum" sz="quarter" idx="12"/>
          </p:nvPr>
        </p:nvSpPr>
        <p:spPr>
          <a:xfrm>
            <a:off x="6457950" y="4767263"/>
            <a:ext cx="2057400" cy="273844"/>
          </a:xfrm>
          <a:prstGeom prst="rect">
            <a:avLst/>
          </a:prstGeom>
        </p:spPr>
        <p:txBody>
          <a:bodyPr/>
          <a:lstStyle>
            <a:lvl1pPr>
              <a:defRPr sz="800">
                <a:latin typeface="Fira Sans" panose="020B0503050000020004" pitchFamily="34" charset="0"/>
              </a:defRPr>
            </a:lvl1pPr>
          </a:lstStyle>
          <a:p>
            <a:fld id="{FDC2E30C-9539-124A-9096-5E075D74EB79}" type="slidenum">
              <a:rPr lang="en-US" smtClean="0"/>
              <a:pPr/>
              <a:t>‹#›</a:t>
            </a:fld>
            <a:endParaRPr lang="en-US"/>
          </a:p>
        </p:txBody>
      </p:sp>
    </p:spTree>
    <p:extLst>
      <p:ext uri="{BB962C8B-B14F-4D97-AF65-F5344CB8AC3E}">
        <p14:creationId xmlns:p14="http://schemas.microsoft.com/office/powerpoint/2010/main" val="169101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14BB4-B892-484C-844B-A2203A9C85D6}"/>
              </a:ext>
            </a:extLst>
          </p:cNvPr>
          <p:cNvSpPr>
            <a:spLocks noGrp="1"/>
          </p:cNvSpPr>
          <p:nvPr>
            <p:ph type="title"/>
          </p:nvPr>
        </p:nvSpPr>
        <p:spPr>
          <a:xfrm>
            <a:off x="628650" y="771126"/>
            <a:ext cx="7886700" cy="496889"/>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5928E9-119F-D14F-9B10-6C2EB68E814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N_header_new.png"/>
          <p:cNvPicPr>
            <a:picLocks noChangeAspect="1"/>
          </p:cNvPicPr>
          <p:nvPr userDrawn="1"/>
        </p:nvPicPr>
        <p:blipFill rotWithShape="1">
          <a:blip r:embed="rId15" cstate="print">
            <a:extLst>
              <a:ext uri="{28A0092B-C50C-407E-A947-70E740481C1C}">
                <a14:useLocalDpi xmlns:a14="http://schemas.microsoft.com/office/drawing/2010/main" val="0"/>
              </a:ext>
            </a:extLst>
          </a:blip>
          <a:srcRect l="4294" t="7969" r="56755" b="16900"/>
          <a:stretch/>
        </p:blipFill>
        <p:spPr>
          <a:xfrm>
            <a:off x="586001" y="228863"/>
            <a:ext cx="2645587" cy="542264"/>
          </a:xfrm>
          <a:prstGeom prst="rect">
            <a:avLst/>
          </a:prstGeom>
        </p:spPr>
      </p:pic>
      <p:pic>
        <p:nvPicPr>
          <p:cNvPr id="14" name="Picture 13" descr="SDG logo with UN Emblem_Square PRINT_transparent.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71103" y="85995"/>
            <a:ext cx="965079" cy="828000"/>
          </a:xfrm>
          <a:prstGeom prst="rect">
            <a:avLst/>
          </a:prstGeom>
        </p:spPr>
      </p:pic>
      <p:sp>
        <p:nvSpPr>
          <p:cNvPr id="15" name="Rectangle 14"/>
          <p:cNvSpPr/>
          <p:nvPr userDrawn="1"/>
        </p:nvSpPr>
        <p:spPr>
          <a:xfrm>
            <a:off x="-2" y="5041794"/>
            <a:ext cx="9144000" cy="45720"/>
          </a:xfrm>
          <a:prstGeom prst="rect">
            <a:avLst/>
          </a:prstGeom>
          <a:solidFill>
            <a:srgbClr val="F36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4">
            <a:extLst>
              <a:ext uri="{FF2B5EF4-FFF2-40B4-BE49-F238E27FC236}">
                <a16:creationId xmlns:a16="http://schemas.microsoft.com/office/drawing/2014/main" id="{E50D9E87-BBD7-DE04-0D05-98F987CB06D1}"/>
              </a:ext>
            </a:extLst>
          </p:cNvPr>
          <p:cNvSpPr>
            <a:spLocks noGrp="1"/>
          </p:cNvSpPr>
          <p:nvPr>
            <p:ph type="dt" sz="half" idx="2"/>
          </p:nvPr>
        </p:nvSpPr>
        <p:spPr>
          <a:xfrm>
            <a:off x="628650" y="4767263"/>
            <a:ext cx="2057400" cy="273844"/>
          </a:xfrm>
          <a:prstGeom prst="rect">
            <a:avLst/>
          </a:prstGeom>
        </p:spPr>
        <p:txBody>
          <a:bodyPr/>
          <a:lstStyle>
            <a:lvl1pPr>
              <a:defRPr sz="1050">
                <a:latin typeface="Fira Sans" panose="020B0503050000020004" pitchFamily="34" charset="0"/>
              </a:defRPr>
            </a:lvl1pPr>
          </a:lstStyle>
          <a:p>
            <a:fld id="{5B8C41AF-6B84-E14A-8D3F-F382EF80546B}" type="datetime1">
              <a:rPr lang="en-US" smtClean="0"/>
              <a:pPr/>
              <a:t>5/29/2024</a:t>
            </a:fld>
            <a:endParaRPr lang="en-US"/>
          </a:p>
        </p:txBody>
      </p:sp>
      <p:sp>
        <p:nvSpPr>
          <p:cNvPr id="8" name="Footer Placeholder 5">
            <a:extLst>
              <a:ext uri="{FF2B5EF4-FFF2-40B4-BE49-F238E27FC236}">
                <a16:creationId xmlns:a16="http://schemas.microsoft.com/office/drawing/2014/main" id="{CCD42DF9-F629-A038-B0F8-88E562412E45}"/>
              </a:ext>
            </a:extLst>
          </p:cNvPr>
          <p:cNvSpPr>
            <a:spLocks noGrp="1"/>
          </p:cNvSpPr>
          <p:nvPr>
            <p:ph type="ftr" sz="quarter" idx="3"/>
          </p:nvPr>
        </p:nvSpPr>
        <p:spPr>
          <a:xfrm>
            <a:off x="3028950" y="4767263"/>
            <a:ext cx="3086100" cy="273844"/>
          </a:xfrm>
          <a:prstGeom prst="rect">
            <a:avLst/>
          </a:prstGeom>
        </p:spPr>
        <p:txBody>
          <a:bodyPr/>
          <a:lstStyle>
            <a:lvl1pPr>
              <a:defRPr sz="900">
                <a:latin typeface="Fira Sans" panose="020B0503050000020004" pitchFamily="34" charset="0"/>
              </a:defRPr>
            </a:lvl1pPr>
          </a:lstStyle>
          <a:p>
            <a:endParaRPr lang="en-US"/>
          </a:p>
        </p:txBody>
      </p:sp>
      <p:sp>
        <p:nvSpPr>
          <p:cNvPr id="9" name="Slide Number Placeholder 6">
            <a:extLst>
              <a:ext uri="{FF2B5EF4-FFF2-40B4-BE49-F238E27FC236}">
                <a16:creationId xmlns:a16="http://schemas.microsoft.com/office/drawing/2014/main" id="{EB29FD2E-443B-8D34-D647-1EDD9B003190}"/>
              </a:ext>
            </a:extLst>
          </p:cNvPr>
          <p:cNvSpPr>
            <a:spLocks noGrp="1"/>
          </p:cNvSpPr>
          <p:nvPr>
            <p:ph type="sldNum" sz="quarter" idx="4"/>
          </p:nvPr>
        </p:nvSpPr>
        <p:spPr>
          <a:xfrm>
            <a:off x="6457950" y="4767263"/>
            <a:ext cx="2057400" cy="273844"/>
          </a:xfrm>
          <a:prstGeom prst="rect">
            <a:avLst/>
          </a:prstGeom>
        </p:spPr>
        <p:txBody>
          <a:bodyPr/>
          <a:lstStyle>
            <a:lvl1pPr>
              <a:defRPr sz="900">
                <a:latin typeface="Fira Sans" panose="020B0503050000020004" pitchFamily="34" charset="0"/>
              </a:defRPr>
            </a:lvl1pPr>
          </a:lstStyle>
          <a:p>
            <a:fld id="{FDC2E30C-9539-124A-9096-5E075D74EB79}" type="slidenum">
              <a:rPr lang="en-US" smtClean="0"/>
              <a:pPr/>
              <a:t>‹#›</a:t>
            </a:fld>
            <a:endParaRPr lang="en-US"/>
          </a:p>
        </p:txBody>
      </p:sp>
    </p:spTree>
    <p:extLst>
      <p:ext uri="{BB962C8B-B14F-4D97-AF65-F5344CB8AC3E}">
        <p14:creationId xmlns:p14="http://schemas.microsoft.com/office/powerpoint/2010/main" val="160981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685800" rtl="0" eaLnBrk="1" latinLnBrk="0" hangingPunct="1">
        <a:lnSpc>
          <a:spcPct val="90000"/>
        </a:lnSpc>
        <a:spcBef>
          <a:spcPct val="0"/>
        </a:spcBef>
        <a:buNone/>
        <a:defRPr sz="3200" b="1" kern="1200">
          <a:solidFill>
            <a:schemeClr val="tx1"/>
          </a:solidFill>
          <a:latin typeface="Fira Sans" panose="020B05030500000200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ira Sans" panose="020B050305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ira Sans" panose="020B050305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Fira Sans" panose="020B050305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Fira Sans" panose="020B050305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15.xml"/><Relationship Id="rId16" Type="http://schemas.openxmlformats.org/officeDocument/2006/relationships/image" Target="../media/image70.svg"/><Relationship Id="rId1" Type="http://schemas.openxmlformats.org/officeDocument/2006/relationships/slideLayout" Target="../slideLayouts/slideLayout13.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3.png"/><Relationship Id="rId5" Type="http://schemas.openxmlformats.org/officeDocument/2006/relationships/diagramColors" Target="../diagrams/colors1.xml"/><Relationship Id="rId10" Type="http://schemas.openxmlformats.org/officeDocument/2006/relationships/image" Target="../media/image32.png"/><Relationship Id="rId4" Type="http://schemas.openxmlformats.org/officeDocument/2006/relationships/diagramQuickStyle" Target="../diagrams/quickStyle1.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82C0BA-EC67-FF37-EF6F-C017F305A54A}"/>
              </a:ext>
            </a:extLst>
          </p:cNvPr>
          <p:cNvPicPr>
            <a:picLocks noChangeAspect="1"/>
          </p:cNvPicPr>
          <p:nvPr/>
        </p:nvPicPr>
        <p:blipFill>
          <a:blip r:embed="rId3"/>
          <a:srcRect t="1898" b="1898"/>
          <a:stretch/>
        </p:blipFill>
        <p:spPr>
          <a:xfrm>
            <a:off x="0" y="920979"/>
            <a:ext cx="9144000" cy="4222522"/>
          </a:xfrm>
          <a:prstGeom prst="rect">
            <a:avLst/>
          </a:prstGeom>
        </p:spPr>
      </p:pic>
      <p:sp>
        <p:nvSpPr>
          <p:cNvPr id="2" name="Rectangle 1"/>
          <p:cNvSpPr/>
          <p:nvPr/>
        </p:nvSpPr>
        <p:spPr>
          <a:xfrm>
            <a:off x="-1" y="3010068"/>
            <a:ext cx="8576188" cy="1365884"/>
          </a:xfrm>
          <a:prstGeom prst="rect">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txBox="1">
            <a:spLocks/>
          </p:cNvSpPr>
          <p:nvPr/>
        </p:nvSpPr>
        <p:spPr>
          <a:xfrm>
            <a:off x="302046" y="3839627"/>
            <a:ext cx="4968454" cy="49734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US" sz="1600">
              <a:solidFill>
                <a:schemeClr val="bg1"/>
              </a:solidFill>
              <a:latin typeface="Fira Sans" panose="020B0503050000020004" pitchFamily="34" charset="0"/>
            </a:endParaRPr>
          </a:p>
        </p:txBody>
      </p:sp>
      <p:sp>
        <p:nvSpPr>
          <p:cNvPr id="3" name="Rectangle 2"/>
          <p:cNvSpPr/>
          <p:nvPr/>
        </p:nvSpPr>
        <p:spPr>
          <a:xfrm>
            <a:off x="-1" y="4375953"/>
            <a:ext cx="8576188" cy="45720"/>
          </a:xfrm>
          <a:prstGeom prst="rect">
            <a:avLst/>
          </a:prstGeom>
          <a:solidFill>
            <a:srgbClr val="F46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5DC81E1-DA4A-5E70-7C68-5F01655D3F71}"/>
              </a:ext>
            </a:extLst>
          </p:cNvPr>
          <p:cNvSpPr>
            <a:spLocks noGrp="1"/>
          </p:cNvSpPr>
          <p:nvPr>
            <p:ph type="sldNum" sz="quarter" idx="12"/>
          </p:nvPr>
        </p:nvSpPr>
        <p:spPr/>
        <p:txBody>
          <a:bodyPr/>
          <a:lstStyle/>
          <a:p>
            <a:fld id="{FDC2E30C-9539-124A-9096-5E075D74EB79}" type="slidenum">
              <a:rPr lang="en-US" smtClean="0"/>
              <a:pPr/>
              <a:t>1</a:t>
            </a:fld>
            <a:endParaRPr lang="en-US"/>
          </a:p>
        </p:txBody>
      </p:sp>
      <p:sp>
        <p:nvSpPr>
          <p:cNvPr id="8" name="Title 1">
            <a:extLst>
              <a:ext uri="{FF2B5EF4-FFF2-40B4-BE49-F238E27FC236}">
                <a16:creationId xmlns:a16="http://schemas.microsoft.com/office/drawing/2014/main" id="{3F483D1E-DA33-8AC7-11D4-D81F73235251}"/>
              </a:ext>
            </a:extLst>
          </p:cNvPr>
          <p:cNvSpPr>
            <a:spLocks noGrp="1"/>
          </p:cNvSpPr>
          <p:nvPr>
            <p:ph type="title"/>
          </p:nvPr>
        </p:nvSpPr>
        <p:spPr>
          <a:xfrm>
            <a:off x="302046" y="3020223"/>
            <a:ext cx="7963840" cy="1365884"/>
          </a:xfrm>
        </p:spPr>
        <p:txBody>
          <a:bodyPr>
            <a:normAutofit/>
          </a:bodyPr>
          <a:lstStyle/>
          <a:p>
            <a:pPr algn="r"/>
            <a:r>
              <a:rPr lang="en-US" b="1">
                <a:solidFill>
                  <a:schemeClr val="bg1"/>
                </a:solidFill>
                <a:latin typeface="Fira Sans" panose="020B0503050000020004" pitchFamily="34" charset="0"/>
              </a:rPr>
              <a:t>UNIDO – Private Sector Partnerships</a:t>
            </a:r>
            <a:br>
              <a:rPr lang="en-US" sz="1800" b="0" i="0" u="none" strike="noStrike" baseline="0">
                <a:solidFill>
                  <a:schemeClr val="bg1"/>
                </a:solidFill>
                <a:latin typeface="Fira Sans" panose="020B0503050000020004" pitchFamily="34" charset="0"/>
              </a:rPr>
            </a:br>
            <a:r>
              <a:rPr lang="en-US" sz="1800" b="0" i="0" u="none" strike="noStrike" baseline="0">
                <a:solidFill>
                  <a:schemeClr val="bg1"/>
                </a:solidFill>
                <a:latin typeface="Fira Sans" panose="020B0503050000020004" pitchFamily="34" charset="0"/>
              </a:rPr>
              <a:t> </a:t>
            </a:r>
            <a:r>
              <a:rPr lang="en-US" sz="2000" b="0" i="1" u="none" strike="noStrike" baseline="0">
                <a:solidFill>
                  <a:schemeClr val="bg1"/>
                </a:solidFill>
                <a:latin typeface="Fira Sans" panose="020B0503050000020004" pitchFamily="34" charset="0"/>
              </a:rPr>
              <a:t>"Leveraging Businesses for Global Impact“</a:t>
            </a:r>
            <a:endParaRPr lang="en-US" b="1">
              <a:solidFill>
                <a:schemeClr val="bg1"/>
              </a:solidFill>
              <a:latin typeface="Fira Sans" panose="020B0503050000020004" pitchFamily="34" charset="0"/>
            </a:endParaRPr>
          </a:p>
        </p:txBody>
      </p:sp>
    </p:spTree>
    <p:extLst>
      <p:ext uri="{BB962C8B-B14F-4D97-AF65-F5344CB8AC3E}">
        <p14:creationId xmlns:p14="http://schemas.microsoft.com/office/powerpoint/2010/main" val="166040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6479E2F-3B8A-931F-7976-E74A48F552E6}"/>
              </a:ext>
            </a:extLst>
          </p:cNvPr>
          <p:cNvSpPr/>
          <p:nvPr/>
        </p:nvSpPr>
        <p:spPr>
          <a:xfrm>
            <a:off x="1848685" y="3882612"/>
            <a:ext cx="1498688" cy="637002"/>
          </a:xfrm>
          <a:prstGeom prst="roundRect">
            <a:avLst>
              <a:gd name="adj" fmla="val 247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Funding</a:t>
            </a:r>
            <a:endParaRPr lang="en-US" sz="1200" dirty="0"/>
          </a:p>
        </p:txBody>
      </p:sp>
      <p:sp>
        <p:nvSpPr>
          <p:cNvPr id="13" name="Rectangle: Rounded Corners 12">
            <a:extLst>
              <a:ext uri="{FF2B5EF4-FFF2-40B4-BE49-F238E27FC236}">
                <a16:creationId xmlns:a16="http://schemas.microsoft.com/office/drawing/2014/main" id="{E121D103-0D43-264A-AF00-20E0BB5D07D8}"/>
              </a:ext>
            </a:extLst>
          </p:cNvPr>
          <p:cNvSpPr/>
          <p:nvPr/>
        </p:nvSpPr>
        <p:spPr>
          <a:xfrm>
            <a:off x="1865089" y="2731779"/>
            <a:ext cx="1502140" cy="637002"/>
          </a:xfrm>
          <a:prstGeom prst="roundRect">
            <a:avLst>
              <a:gd name="adj" fmla="val 247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  Coordination &amp; TA</a:t>
            </a:r>
          </a:p>
        </p:txBody>
      </p:sp>
      <p:sp>
        <p:nvSpPr>
          <p:cNvPr id="24" name="Rectangle: Rounded Corners 23">
            <a:extLst>
              <a:ext uri="{FF2B5EF4-FFF2-40B4-BE49-F238E27FC236}">
                <a16:creationId xmlns:a16="http://schemas.microsoft.com/office/drawing/2014/main" id="{63D3228E-A404-5C3E-B51E-1CB395C5C713}"/>
              </a:ext>
            </a:extLst>
          </p:cNvPr>
          <p:cNvSpPr/>
          <p:nvPr/>
        </p:nvSpPr>
        <p:spPr>
          <a:xfrm>
            <a:off x="4998720" y="3846855"/>
            <a:ext cx="1502140" cy="637002"/>
          </a:xfrm>
          <a:prstGeom prst="roundRect">
            <a:avLst>
              <a:gd name="adj" fmla="val 247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Co-ordinating agency</a:t>
            </a:r>
          </a:p>
        </p:txBody>
      </p:sp>
      <p:sp>
        <p:nvSpPr>
          <p:cNvPr id="22" name="Rectangle: Rounded Corners 21">
            <a:extLst>
              <a:ext uri="{FF2B5EF4-FFF2-40B4-BE49-F238E27FC236}">
                <a16:creationId xmlns:a16="http://schemas.microsoft.com/office/drawing/2014/main" id="{24B06B30-A839-A6BD-1663-1D92A9B44D4E}"/>
              </a:ext>
            </a:extLst>
          </p:cNvPr>
          <p:cNvSpPr/>
          <p:nvPr/>
        </p:nvSpPr>
        <p:spPr>
          <a:xfrm>
            <a:off x="4982390" y="2699842"/>
            <a:ext cx="1502140" cy="637002"/>
          </a:xfrm>
          <a:prstGeom prst="roundRect">
            <a:avLst>
              <a:gd name="adj" fmla="val 247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Knowledge, experience and best practices</a:t>
            </a:r>
            <a:endParaRPr lang="en-US" sz="1200" dirty="0"/>
          </a:p>
        </p:txBody>
      </p:sp>
      <p:sp>
        <p:nvSpPr>
          <p:cNvPr id="5" name="TextBox 4">
            <a:extLst>
              <a:ext uri="{FF2B5EF4-FFF2-40B4-BE49-F238E27FC236}">
                <a16:creationId xmlns:a16="http://schemas.microsoft.com/office/drawing/2014/main" id="{F86265A4-A5EC-71D2-7014-33CAE4985D50}"/>
              </a:ext>
            </a:extLst>
          </p:cNvPr>
          <p:cNvSpPr txBox="1"/>
          <p:nvPr/>
        </p:nvSpPr>
        <p:spPr>
          <a:xfrm>
            <a:off x="4905200" y="734001"/>
            <a:ext cx="2951422" cy="1213524"/>
          </a:xfrm>
          <a:prstGeom prst="round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marL="214313" indent="-214313">
              <a:buFont typeface="Wingdings" pitchFamily="2" charset="2"/>
              <a:buChar char="ü"/>
            </a:pPr>
            <a:r>
              <a:rPr lang="en-US" sz="1088" b="1" dirty="0">
                <a:latin typeface="Calibri" panose="020F0502020204030204" pitchFamily="34" charset="0"/>
                <a:cs typeface="Calibri" panose="020F0502020204030204" pitchFamily="34" charset="0"/>
              </a:rPr>
              <a:t>Entities: </a:t>
            </a:r>
            <a:r>
              <a:rPr lang="en-US" sz="1088" dirty="0">
                <a:latin typeface="Calibri" panose="020F0502020204030204" pitchFamily="34" charset="0"/>
                <a:cs typeface="Calibri" panose="020F0502020204030204" pitchFamily="34" charset="0"/>
              </a:rPr>
              <a:t>Technology Park Ljubljana, SIQ</a:t>
            </a:r>
          </a:p>
          <a:p>
            <a:pPr marL="214313" indent="-214313">
              <a:buFont typeface="Wingdings" pitchFamily="2" charset="2"/>
              <a:buChar char="ü"/>
            </a:pPr>
            <a:r>
              <a:rPr lang="en-US" sz="1088" b="1" dirty="0">
                <a:latin typeface="Calibri" panose="020F0502020204030204" pitchFamily="34" charset="0"/>
                <a:cs typeface="Calibri" panose="020F0502020204030204" pitchFamily="34" charset="0"/>
              </a:rPr>
              <a:t>Focus area: </a:t>
            </a:r>
            <a:r>
              <a:rPr lang="en-GB" sz="1088" dirty="0">
                <a:latin typeface="Calibri" panose="020F0502020204030204" pitchFamily="34" charset="0"/>
                <a:cs typeface="Calibri" panose="020F0502020204030204" pitchFamily="34" charset="0"/>
              </a:rPr>
              <a:t>Promoting innovation ecosystem </a:t>
            </a:r>
          </a:p>
          <a:p>
            <a:pPr marL="214313" indent="-214313">
              <a:buFont typeface="Wingdings" pitchFamily="2" charset="2"/>
              <a:buChar char="ü"/>
            </a:pPr>
            <a:r>
              <a:rPr lang="en-US" sz="1088" b="1" dirty="0">
                <a:latin typeface="Calibri" panose="020F0502020204030204" pitchFamily="34" charset="0"/>
                <a:cs typeface="Calibri" panose="020F0502020204030204" pitchFamily="34" charset="0"/>
              </a:rPr>
              <a:t>Country: </a:t>
            </a:r>
            <a:r>
              <a:rPr lang="en-US" sz="1088" dirty="0">
                <a:latin typeface="Calibri" panose="020F0502020204030204" pitchFamily="34" charset="0"/>
                <a:cs typeface="Calibri" panose="020F0502020204030204" pitchFamily="34" charset="0"/>
              </a:rPr>
              <a:t>Azerbaijan </a:t>
            </a:r>
          </a:p>
          <a:p>
            <a:pPr marL="214313" indent="-214313">
              <a:buFont typeface="Wingdings" pitchFamily="2" charset="2"/>
              <a:buChar char="ü"/>
            </a:pPr>
            <a:r>
              <a:rPr lang="en-US" sz="1088" b="1" dirty="0">
                <a:latin typeface="Calibri" panose="020F0502020204030204" pitchFamily="34" charset="0"/>
                <a:cs typeface="Calibri" panose="020F0502020204030204" pitchFamily="34" charset="0"/>
              </a:rPr>
              <a:t>How? (modality): </a:t>
            </a:r>
            <a:r>
              <a:rPr lang="en-US" sz="1088" dirty="0">
                <a:latin typeface="Calibri" panose="020F0502020204030204" pitchFamily="34" charset="0"/>
                <a:cs typeface="Calibri" panose="020F0502020204030204" pitchFamily="34" charset="0"/>
              </a:rPr>
              <a:t>Establishment of Digital Education and Innovation Centre</a:t>
            </a:r>
          </a:p>
        </p:txBody>
      </p:sp>
      <p:pic>
        <p:nvPicPr>
          <p:cNvPr id="3" name="Picture 2">
            <a:extLst>
              <a:ext uri="{FF2B5EF4-FFF2-40B4-BE49-F238E27FC236}">
                <a16:creationId xmlns:a16="http://schemas.microsoft.com/office/drawing/2014/main" id="{78DEC50A-51C3-39EE-A04F-02BB5198C68C}"/>
              </a:ext>
            </a:extLst>
          </p:cNvPr>
          <p:cNvPicPr>
            <a:picLocks noChangeAspect="1"/>
          </p:cNvPicPr>
          <p:nvPr/>
        </p:nvPicPr>
        <p:blipFill rotWithShape="1">
          <a:blip r:embed="rId3"/>
          <a:srcRect l="41993" t="41057" r="20148" b="32557"/>
          <a:stretch/>
        </p:blipFill>
        <p:spPr>
          <a:xfrm>
            <a:off x="1113971" y="700285"/>
            <a:ext cx="3458029" cy="1454721"/>
          </a:xfrm>
          <a:prstGeom prst="rect">
            <a:avLst/>
          </a:prstGeom>
        </p:spPr>
      </p:pic>
      <p:sp>
        <p:nvSpPr>
          <p:cNvPr id="4" name="Rectangle 3">
            <a:extLst>
              <a:ext uri="{FF2B5EF4-FFF2-40B4-BE49-F238E27FC236}">
                <a16:creationId xmlns:a16="http://schemas.microsoft.com/office/drawing/2014/main" id="{EFC4F26D-F82F-3BF5-33B7-577A24D40B16}"/>
              </a:ext>
            </a:extLst>
          </p:cNvPr>
          <p:cNvSpPr/>
          <p:nvPr/>
        </p:nvSpPr>
        <p:spPr>
          <a:xfrm>
            <a:off x="895132" y="2491494"/>
            <a:ext cx="7145782" cy="2283706"/>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BBF354F-60F5-4795-8D39-04F861D883D5}"/>
              </a:ext>
            </a:extLst>
          </p:cNvPr>
          <p:cNvSpPr/>
          <p:nvPr/>
        </p:nvSpPr>
        <p:spPr>
          <a:xfrm>
            <a:off x="1284515" y="2663371"/>
            <a:ext cx="849086" cy="7982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9" name="Oval 8">
            <a:extLst>
              <a:ext uri="{FF2B5EF4-FFF2-40B4-BE49-F238E27FC236}">
                <a16:creationId xmlns:a16="http://schemas.microsoft.com/office/drawing/2014/main" id="{C24E69CD-5149-537B-5C3D-1626741A0D37}"/>
              </a:ext>
            </a:extLst>
          </p:cNvPr>
          <p:cNvSpPr/>
          <p:nvPr/>
        </p:nvSpPr>
        <p:spPr>
          <a:xfrm>
            <a:off x="1284515" y="3748794"/>
            <a:ext cx="849086" cy="7982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1" name="TextBox 10">
            <a:extLst>
              <a:ext uri="{FF2B5EF4-FFF2-40B4-BE49-F238E27FC236}">
                <a16:creationId xmlns:a16="http://schemas.microsoft.com/office/drawing/2014/main" id="{C09BA27F-6E78-080D-1243-618F21DE23A9}"/>
              </a:ext>
            </a:extLst>
          </p:cNvPr>
          <p:cNvSpPr txBox="1"/>
          <p:nvPr/>
        </p:nvSpPr>
        <p:spPr>
          <a:xfrm>
            <a:off x="1378858" y="2908625"/>
            <a:ext cx="914400" cy="307777"/>
          </a:xfrm>
          <a:prstGeom prst="rect">
            <a:avLst/>
          </a:prstGeom>
          <a:noFill/>
        </p:spPr>
        <p:txBody>
          <a:bodyPr wrap="square" rtlCol="0">
            <a:spAutoFit/>
          </a:bodyPr>
          <a:lstStyle/>
          <a:p>
            <a:r>
              <a:rPr lang="en-US" b="1" dirty="0">
                <a:solidFill>
                  <a:schemeClr val="accent2"/>
                </a:solidFill>
              </a:rPr>
              <a:t>UNIDO</a:t>
            </a:r>
          </a:p>
        </p:txBody>
      </p:sp>
      <p:sp>
        <p:nvSpPr>
          <p:cNvPr id="12" name="TextBox 11">
            <a:extLst>
              <a:ext uri="{FF2B5EF4-FFF2-40B4-BE49-F238E27FC236}">
                <a16:creationId xmlns:a16="http://schemas.microsoft.com/office/drawing/2014/main" id="{3C793132-BBE0-4239-7ABC-B8B261B997BD}"/>
              </a:ext>
            </a:extLst>
          </p:cNvPr>
          <p:cNvSpPr txBox="1"/>
          <p:nvPr/>
        </p:nvSpPr>
        <p:spPr>
          <a:xfrm>
            <a:off x="1262744" y="3994048"/>
            <a:ext cx="1211942" cy="307777"/>
          </a:xfrm>
          <a:prstGeom prst="rect">
            <a:avLst/>
          </a:prstGeom>
          <a:noFill/>
        </p:spPr>
        <p:txBody>
          <a:bodyPr wrap="square" rtlCol="0">
            <a:spAutoFit/>
          </a:bodyPr>
          <a:lstStyle/>
          <a:p>
            <a:r>
              <a:rPr lang="en-US" b="1" dirty="0">
                <a:solidFill>
                  <a:schemeClr val="accent2"/>
                </a:solidFill>
              </a:rPr>
              <a:t>SLOVENIA</a:t>
            </a:r>
          </a:p>
        </p:txBody>
      </p:sp>
      <p:sp>
        <p:nvSpPr>
          <p:cNvPr id="18" name="Oval 17">
            <a:extLst>
              <a:ext uri="{FF2B5EF4-FFF2-40B4-BE49-F238E27FC236}">
                <a16:creationId xmlns:a16="http://schemas.microsoft.com/office/drawing/2014/main" id="{59360916-C793-ED95-45A8-B3D5F7A02F8E}"/>
              </a:ext>
            </a:extLst>
          </p:cNvPr>
          <p:cNvSpPr/>
          <p:nvPr/>
        </p:nvSpPr>
        <p:spPr>
          <a:xfrm>
            <a:off x="6290228" y="2651138"/>
            <a:ext cx="849086" cy="7982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19" name="Oval 18">
            <a:extLst>
              <a:ext uri="{FF2B5EF4-FFF2-40B4-BE49-F238E27FC236}">
                <a16:creationId xmlns:a16="http://schemas.microsoft.com/office/drawing/2014/main" id="{426D7BA8-2D86-867C-C3D3-43EE1FBA40F0}"/>
              </a:ext>
            </a:extLst>
          </p:cNvPr>
          <p:cNvSpPr/>
          <p:nvPr/>
        </p:nvSpPr>
        <p:spPr>
          <a:xfrm>
            <a:off x="6290228" y="3733485"/>
            <a:ext cx="849086" cy="7982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20" name="TextBox 19">
            <a:extLst>
              <a:ext uri="{FF2B5EF4-FFF2-40B4-BE49-F238E27FC236}">
                <a16:creationId xmlns:a16="http://schemas.microsoft.com/office/drawing/2014/main" id="{A9C2A8F4-5B53-468E-6AF3-BE86730070BD}"/>
              </a:ext>
            </a:extLst>
          </p:cNvPr>
          <p:cNvSpPr txBox="1"/>
          <p:nvPr/>
        </p:nvSpPr>
        <p:spPr>
          <a:xfrm>
            <a:off x="6257571" y="2699842"/>
            <a:ext cx="914400" cy="646331"/>
          </a:xfrm>
          <a:prstGeom prst="rect">
            <a:avLst/>
          </a:prstGeom>
          <a:noFill/>
        </p:spPr>
        <p:txBody>
          <a:bodyPr wrap="square" rtlCol="0">
            <a:spAutoFit/>
          </a:bodyPr>
          <a:lstStyle/>
          <a:p>
            <a:pPr algn="ctr"/>
            <a:r>
              <a:rPr lang="de-DE" sz="1200" b="1" dirty="0">
                <a:solidFill>
                  <a:schemeClr val="accent2"/>
                </a:solidFill>
                <a:sym typeface="Calibri"/>
              </a:rPr>
              <a:t>Technology Park Ljubljana</a:t>
            </a:r>
            <a:endParaRPr lang="en-US" sz="1200" b="1" dirty="0">
              <a:solidFill>
                <a:schemeClr val="accent2"/>
              </a:solidFill>
            </a:endParaRPr>
          </a:p>
        </p:txBody>
      </p:sp>
      <p:sp>
        <p:nvSpPr>
          <p:cNvPr id="25" name="Oval 24">
            <a:extLst>
              <a:ext uri="{FF2B5EF4-FFF2-40B4-BE49-F238E27FC236}">
                <a16:creationId xmlns:a16="http://schemas.microsoft.com/office/drawing/2014/main" id="{420DBB2E-02D6-42F7-9913-857F81F9D683}"/>
              </a:ext>
            </a:extLst>
          </p:cNvPr>
          <p:cNvSpPr/>
          <p:nvPr/>
        </p:nvSpPr>
        <p:spPr>
          <a:xfrm>
            <a:off x="7065028" y="2663371"/>
            <a:ext cx="849086" cy="7982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2"/>
              </a:solidFill>
            </a:endParaRPr>
          </a:p>
        </p:txBody>
      </p:sp>
      <p:sp>
        <p:nvSpPr>
          <p:cNvPr id="21" name="TextBox 20">
            <a:extLst>
              <a:ext uri="{FF2B5EF4-FFF2-40B4-BE49-F238E27FC236}">
                <a16:creationId xmlns:a16="http://schemas.microsoft.com/office/drawing/2014/main" id="{0A5C41F2-921B-FB71-FF4A-6B2441000AA3}"/>
              </a:ext>
            </a:extLst>
          </p:cNvPr>
          <p:cNvSpPr txBox="1"/>
          <p:nvPr/>
        </p:nvSpPr>
        <p:spPr>
          <a:xfrm>
            <a:off x="7333616" y="2896392"/>
            <a:ext cx="486229" cy="307777"/>
          </a:xfrm>
          <a:prstGeom prst="rect">
            <a:avLst/>
          </a:prstGeom>
          <a:noFill/>
        </p:spPr>
        <p:txBody>
          <a:bodyPr wrap="square" rtlCol="0">
            <a:spAutoFit/>
          </a:bodyPr>
          <a:lstStyle/>
          <a:p>
            <a:r>
              <a:rPr lang="en-US" b="1" dirty="0">
                <a:solidFill>
                  <a:schemeClr val="accent2"/>
                </a:solidFill>
                <a:sym typeface="Calibri"/>
              </a:rPr>
              <a:t>SIQ</a:t>
            </a:r>
            <a:endParaRPr lang="en-US" b="1" dirty="0">
              <a:solidFill>
                <a:schemeClr val="accent2"/>
              </a:solidFill>
            </a:endParaRPr>
          </a:p>
        </p:txBody>
      </p:sp>
      <p:sp>
        <p:nvSpPr>
          <p:cNvPr id="26" name="TextBox 25">
            <a:extLst>
              <a:ext uri="{FF2B5EF4-FFF2-40B4-BE49-F238E27FC236}">
                <a16:creationId xmlns:a16="http://schemas.microsoft.com/office/drawing/2014/main" id="{01046DF5-B915-F312-60D6-EFBBE2060D07}"/>
              </a:ext>
            </a:extLst>
          </p:cNvPr>
          <p:cNvSpPr txBox="1"/>
          <p:nvPr/>
        </p:nvSpPr>
        <p:spPr>
          <a:xfrm>
            <a:off x="6195278" y="3993393"/>
            <a:ext cx="1038986" cy="276999"/>
          </a:xfrm>
          <a:prstGeom prst="rect">
            <a:avLst/>
          </a:prstGeom>
          <a:noFill/>
        </p:spPr>
        <p:txBody>
          <a:bodyPr wrap="square" rtlCol="0">
            <a:spAutoFit/>
          </a:bodyPr>
          <a:lstStyle/>
          <a:p>
            <a:pPr algn="ctr"/>
            <a:r>
              <a:rPr lang="en-US" sz="1200" b="1" dirty="0">
                <a:solidFill>
                  <a:schemeClr val="accent2"/>
                </a:solidFill>
              </a:rPr>
              <a:t>AZERBAIJAN</a:t>
            </a:r>
          </a:p>
        </p:txBody>
      </p:sp>
      <p:sp>
        <p:nvSpPr>
          <p:cNvPr id="28" name="Oval 27">
            <a:extLst>
              <a:ext uri="{FF2B5EF4-FFF2-40B4-BE49-F238E27FC236}">
                <a16:creationId xmlns:a16="http://schemas.microsoft.com/office/drawing/2014/main" id="{D8BE0588-6862-7376-A285-011EE6DC93FF}"/>
              </a:ext>
            </a:extLst>
          </p:cNvPr>
          <p:cNvSpPr/>
          <p:nvPr/>
        </p:nvSpPr>
        <p:spPr>
          <a:xfrm>
            <a:off x="3399885" y="2842048"/>
            <a:ext cx="1624058" cy="15672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700"/>
              </a:spcAft>
              <a:defRPr sz="1600">
                <a:solidFill>
                  <a:schemeClr val="accent1">
                    <a:satOff val="-3547"/>
                    <a:lumOff val="-10352"/>
                  </a:schemeClr>
                </a:solidFill>
              </a:defRPr>
            </a:pPr>
            <a:r>
              <a:rPr lang="en-US" sz="1400" dirty="0">
                <a:solidFill>
                  <a:schemeClr val="bg1"/>
                </a:solidFill>
                <a:latin typeface="Bahnschrift SemiBold" panose="020B0502040204020203" pitchFamily="34" charset="0"/>
              </a:rPr>
              <a:t>Digital Education and Innovation Centre established</a:t>
            </a:r>
          </a:p>
        </p:txBody>
      </p:sp>
    </p:spTree>
    <p:extLst>
      <p:ext uri="{BB962C8B-B14F-4D97-AF65-F5344CB8AC3E}">
        <p14:creationId xmlns:p14="http://schemas.microsoft.com/office/powerpoint/2010/main" val="7532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D2A82-0527-CB89-60C8-294F922A0076}"/>
              </a:ext>
            </a:extLst>
          </p:cNvPr>
          <p:cNvSpPr txBox="1"/>
          <p:nvPr/>
        </p:nvSpPr>
        <p:spPr>
          <a:xfrm>
            <a:off x="3571875" y="2387084"/>
            <a:ext cx="2896159" cy="461665"/>
          </a:xfrm>
          <a:prstGeom prst="rect">
            <a:avLst/>
          </a:prstGeom>
          <a:noFill/>
        </p:spPr>
        <p:txBody>
          <a:bodyPr wrap="square" rtlCol="0">
            <a:spAutoFit/>
          </a:bodyPr>
          <a:lstStyle/>
          <a:p>
            <a:r>
              <a:rPr lang="en-US" sz="2400" b="1" dirty="0">
                <a:solidFill>
                  <a:srgbClr val="262626"/>
                </a:solidFill>
                <a:latin typeface="Fira Sans" panose="020B0503050000020004" pitchFamily="34" charset="0"/>
              </a:rPr>
              <a:t>PROCURMENT</a:t>
            </a:r>
            <a:endParaRPr lang="en-US" sz="2400" b="1" dirty="0">
              <a:solidFill>
                <a:srgbClr val="33AFEA"/>
              </a:solidFill>
              <a:latin typeface="Fira Sans" panose="020B0503050000020004" pitchFamily="34" charset="0"/>
            </a:endParaRPr>
          </a:p>
        </p:txBody>
      </p:sp>
    </p:spTree>
    <p:extLst>
      <p:ext uri="{BB962C8B-B14F-4D97-AF65-F5344CB8AC3E}">
        <p14:creationId xmlns:p14="http://schemas.microsoft.com/office/powerpoint/2010/main" val="77104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D2A82-0527-CB89-60C8-294F922A0076}"/>
              </a:ext>
            </a:extLst>
          </p:cNvPr>
          <p:cNvSpPr txBox="1"/>
          <p:nvPr/>
        </p:nvSpPr>
        <p:spPr>
          <a:xfrm>
            <a:off x="371475" y="841995"/>
            <a:ext cx="5572125" cy="369332"/>
          </a:xfrm>
          <a:prstGeom prst="rect">
            <a:avLst/>
          </a:prstGeom>
          <a:noFill/>
        </p:spPr>
        <p:txBody>
          <a:bodyPr wrap="square" rtlCol="0">
            <a:spAutoFit/>
          </a:bodyPr>
          <a:lstStyle/>
          <a:p>
            <a:r>
              <a:rPr lang="en-US" sz="1800" dirty="0">
                <a:solidFill>
                  <a:srgbClr val="262626"/>
                </a:solidFill>
                <a:latin typeface="Fira Sans" panose="020B0503050000020004" pitchFamily="34" charset="0"/>
              </a:rPr>
              <a:t>BUSINESS OPPORTUNITIES </a:t>
            </a:r>
            <a:r>
              <a:rPr lang="en-US" sz="1800" dirty="0">
                <a:solidFill>
                  <a:srgbClr val="33AFEA"/>
                </a:solidFill>
                <a:latin typeface="Fira Sans" panose="020B0503050000020004" pitchFamily="34" charset="0"/>
              </a:rPr>
              <a:t>WITH UNIDO</a:t>
            </a:r>
          </a:p>
        </p:txBody>
      </p:sp>
      <p:sp>
        <p:nvSpPr>
          <p:cNvPr id="269" name="TextBox 268">
            <a:extLst>
              <a:ext uri="{FF2B5EF4-FFF2-40B4-BE49-F238E27FC236}">
                <a16:creationId xmlns:a16="http://schemas.microsoft.com/office/drawing/2014/main" id="{09AB53EC-A051-6B42-2CE3-012F74F4168E}"/>
              </a:ext>
            </a:extLst>
          </p:cNvPr>
          <p:cNvSpPr txBox="1"/>
          <p:nvPr/>
        </p:nvSpPr>
        <p:spPr>
          <a:xfrm>
            <a:off x="522028" y="1515368"/>
            <a:ext cx="2594173" cy="784830"/>
          </a:xfrm>
          <a:prstGeom prst="rect">
            <a:avLst/>
          </a:prstGeom>
          <a:noFill/>
        </p:spPr>
        <p:txBody>
          <a:bodyPr wrap="square" rtlCol="0">
            <a:spAutoFit/>
          </a:bodyPr>
          <a:lstStyle/>
          <a:p>
            <a:r>
              <a:rPr lang="en-US" sz="1500" b="1" dirty="0">
                <a:solidFill>
                  <a:srgbClr val="33AFEA"/>
                </a:solidFill>
                <a:latin typeface="Fira Sans" panose="020B0503050000020004" pitchFamily="34" charset="0"/>
              </a:rPr>
              <a:t>Around $200+ million worth of Technical Cooperation procurement annually</a:t>
            </a:r>
          </a:p>
        </p:txBody>
      </p:sp>
      <p:sp>
        <p:nvSpPr>
          <p:cNvPr id="273" name="TextBox 272">
            <a:extLst>
              <a:ext uri="{FF2B5EF4-FFF2-40B4-BE49-F238E27FC236}">
                <a16:creationId xmlns:a16="http://schemas.microsoft.com/office/drawing/2014/main" id="{489AB635-D8B9-ADFF-881E-45EBD4F38F42}"/>
              </a:ext>
            </a:extLst>
          </p:cNvPr>
          <p:cNvSpPr txBox="1"/>
          <p:nvPr/>
        </p:nvSpPr>
        <p:spPr>
          <a:xfrm>
            <a:off x="5943600" y="1650315"/>
            <a:ext cx="2487268" cy="1015663"/>
          </a:xfrm>
          <a:prstGeom prst="rect">
            <a:avLst/>
          </a:prstGeom>
          <a:noFill/>
        </p:spPr>
        <p:txBody>
          <a:bodyPr wrap="square" rtlCol="0">
            <a:spAutoFit/>
          </a:bodyPr>
          <a:lstStyle/>
          <a:p>
            <a:r>
              <a:rPr lang="en-US" sz="1500" b="1" dirty="0">
                <a:latin typeface="Fira Sans" panose="020B0503050000020004" pitchFamily="34" charset="0"/>
              </a:rPr>
              <a:t>UNIDO procuring a variety of goods, services and works from a wide range of sectors</a:t>
            </a:r>
          </a:p>
        </p:txBody>
      </p:sp>
      <p:sp>
        <p:nvSpPr>
          <p:cNvPr id="274" name="TextBox 273">
            <a:extLst>
              <a:ext uri="{FF2B5EF4-FFF2-40B4-BE49-F238E27FC236}">
                <a16:creationId xmlns:a16="http://schemas.microsoft.com/office/drawing/2014/main" id="{6CFB7C55-FED4-7D7E-FF17-101B8D3F5ABE}"/>
              </a:ext>
            </a:extLst>
          </p:cNvPr>
          <p:cNvSpPr txBox="1"/>
          <p:nvPr/>
        </p:nvSpPr>
        <p:spPr>
          <a:xfrm>
            <a:off x="555364" y="2886871"/>
            <a:ext cx="2468382" cy="553998"/>
          </a:xfrm>
          <a:prstGeom prst="rect">
            <a:avLst/>
          </a:prstGeom>
          <a:noFill/>
        </p:spPr>
        <p:txBody>
          <a:bodyPr wrap="square" rtlCol="0">
            <a:spAutoFit/>
          </a:bodyPr>
          <a:lstStyle/>
          <a:p>
            <a:r>
              <a:rPr lang="en-US" sz="1500" b="1" dirty="0">
                <a:latin typeface="Fira Sans" panose="020B0503050000020004" pitchFamily="34" charset="0"/>
              </a:rPr>
              <a:t>UNIDO has 3000 </a:t>
            </a:r>
            <a:r>
              <a:rPr lang="en-US" sz="1500" b="1">
                <a:latin typeface="Fira Sans" panose="020B0503050000020004" pitchFamily="34" charset="0"/>
              </a:rPr>
              <a:t>suppliers internationally</a:t>
            </a:r>
            <a:endParaRPr lang="en-US" sz="1500" b="1" dirty="0">
              <a:latin typeface="Fira Sans" panose="020B0503050000020004" pitchFamily="34" charset="0"/>
            </a:endParaRPr>
          </a:p>
        </p:txBody>
      </p:sp>
      <p:sp>
        <p:nvSpPr>
          <p:cNvPr id="275" name="TextBox 274">
            <a:extLst>
              <a:ext uri="{FF2B5EF4-FFF2-40B4-BE49-F238E27FC236}">
                <a16:creationId xmlns:a16="http://schemas.microsoft.com/office/drawing/2014/main" id="{4CC795CB-315B-16DF-6620-3D4DA3FB39AE}"/>
              </a:ext>
            </a:extLst>
          </p:cNvPr>
          <p:cNvSpPr txBox="1"/>
          <p:nvPr/>
        </p:nvSpPr>
        <p:spPr>
          <a:xfrm>
            <a:off x="5943601" y="2967661"/>
            <a:ext cx="3030344" cy="784830"/>
          </a:xfrm>
          <a:prstGeom prst="rect">
            <a:avLst/>
          </a:prstGeom>
          <a:noFill/>
        </p:spPr>
        <p:txBody>
          <a:bodyPr wrap="square" rtlCol="0">
            <a:spAutoFit/>
          </a:bodyPr>
          <a:lstStyle/>
          <a:p>
            <a:r>
              <a:rPr lang="en-US" sz="1500" b="1" dirty="0">
                <a:solidFill>
                  <a:srgbClr val="33AFEA"/>
                </a:solidFill>
                <a:latin typeface="Fira Sans" panose="020B0503050000020004" pitchFamily="34" charset="0"/>
              </a:rPr>
              <a:t>Opportunities for manufacturers, companies and academia, etc.</a:t>
            </a:r>
          </a:p>
        </p:txBody>
      </p:sp>
      <p:grpSp>
        <p:nvGrpSpPr>
          <p:cNvPr id="3" name="Group 2">
            <a:extLst>
              <a:ext uri="{FF2B5EF4-FFF2-40B4-BE49-F238E27FC236}">
                <a16:creationId xmlns:a16="http://schemas.microsoft.com/office/drawing/2014/main" id="{27778C28-AB52-9454-42FD-6ABEF8899D73}"/>
              </a:ext>
            </a:extLst>
          </p:cNvPr>
          <p:cNvGrpSpPr/>
          <p:nvPr/>
        </p:nvGrpSpPr>
        <p:grpSpPr>
          <a:xfrm>
            <a:off x="3273459" y="1668051"/>
            <a:ext cx="2487270" cy="2442232"/>
            <a:chOff x="4364611" y="2224066"/>
            <a:chExt cx="3422772" cy="3422771"/>
          </a:xfrm>
        </p:grpSpPr>
        <p:grpSp>
          <p:nvGrpSpPr>
            <p:cNvPr id="266" name="Group 265">
              <a:extLst>
                <a:ext uri="{FF2B5EF4-FFF2-40B4-BE49-F238E27FC236}">
                  <a16:creationId xmlns:a16="http://schemas.microsoft.com/office/drawing/2014/main" id="{4510EC80-237A-184A-50FD-BCE89518EC6F}"/>
                </a:ext>
              </a:extLst>
            </p:cNvPr>
            <p:cNvGrpSpPr/>
            <p:nvPr/>
          </p:nvGrpSpPr>
          <p:grpSpPr>
            <a:xfrm>
              <a:off x="4364611" y="2224066"/>
              <a:ext cx="3422772" cy="3422771"/>
              <a:chOff x="4364611" y="2224066"/>
              <a:chExt cx="3422772" cy="3422771"/>
            </a:xfrm>
          </p:grpSpPr>
          <p:sp>
            <p:nvSpPr>
              <p:cNvPr id="245" name="Freeform: Shape 244">
                <a:extLst>
                  <a:ext uri="{FF2B5EF4-FFF2-40B4-BE49-F238E27FC236}">
                    <a16:creationId xmlns:a16="http://schemas.microsoft.com/office/drawing/2014/main" id="{007E01A4-9118-AAE1-8280-1BE4228355A8}"/>
                  </a:ext>
                </a:extLst>
              </p:cNvPr>
              <p:cNvSpPr/>
              <p:nvPr/>
            </p:nvSpPr>
            <p:spPr>
              <a:xfrm>
                <a:off x="5973822" y="2371903"/>
                <a:ext cx="1365129" cy="1380571"/>
              </a:xfrm>
              <a:custGeom>
                <a:avLst/>
                <a:gdLst>
                  <a:gd name="connsiteX0" fmla="*/ 360045 w 720090"/>
                  <a:gd name="connsiteY0" fmla="*/ 0 h 720089"/>
                  <a:gd name="connsiteX1" fmla="*/ 0 w 720090"/>
                  <a:gd name="connsiteY1" fmla="*/ 360045 h 720089"/>
                  <a:gd name="connsiteX2" fmla="*/ 0 w 720090"/>
                  <a:gd name="connsiteY2" fmla="*/ 720090 h 720089"/>
                  <a:gd name="connsiteX3" fmla="*/ 360045 w 720090"/>
                  <a:gd name="connsiteY3" fmla="*/ 720090 h 720089"/>
                  <a:gd name="connsiteX4" fmla="*/ 720090 w 720090"/>
                  <a:gd name="connsiteY4" fmla="*/ 360045 h 720089"/>
                  <a:gd name="connsiteX5" fmla="*/ 360045 w 720090"/>
                  <a:gd name="connsiteY5" fmla="*/ 0 h 72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90" h="720089">
                    <a:moveTo>
                      <a:pt x="360045" y="0"/>
                    </a:moveTo>
                    <a:cubicBezTo>
                      <a:pt x="161258" y="0"/>
                      <a:pt x="0" y="161163"/>
                      <a:pt x="0" y="360045"/>
                    </a:cubicBezTo>
                    <a:lnTo>
                      <a:pt x="0" y="720090"/>
                    </a:lnTo>
                    <a:lnTo>
                      <a:pt x="360045" y="720090"/>
                    </a:lnTo>
                    <a:cubicBezTo>
                      <a:pt x="558832" y="720090"/>
                      <a:pt x="720090" y="558927"/>
                      <a:pt x="720090" y="360045"/>
                    </a:cubicBezTo>
                    <a:cubicBezTo>
                      <a:pt x="720090" y="161163"/>
                      <a:pt x="558927" y="0"/>
                      <a:pt x="360045" y="0"/>
                    </a:cubicBezTo>
                    <a:close/>
                  </a:path>
                </a:pathLst>
              </a:custGeom>
              <a:solidFill>
                <a:srgbClr val="262626"/>
              </a:solidFill>
              <a:ln w="0" cap="flat">
                <a:noFill/>
                <a:prstDash val="solid"/>
                <a:miter/>
              </a:ln>
            </p:spPr>
            <p:txBody>
              <a:bodyPr rtlCol="0" anchor="ctr"/>
              <a:lstStyle/>
              <a:p>
                <a:endParaRPr lang="en-US" sz="1050">
                  <a:latin typeface="Fira Sans" panose="020B0503050000020004" pitchFamily="34" charset="0"/>
                </a:endParaRPr>
              </a:p>
            </p:txBody>
          </p:sp>
          <p:sp>
            <p:nvSpPr>
              <p:cNvPr id="246" name="Freeform: Shape 245">
                <a:extLst>
                  <a:ext uri="{FF2B5EF4-FFF2-40B4-BE49-F238E27FC236}">
                    <a16:creationId xmlns:a16="http://schemas.microsoft.com/office/drawing/2014/main" id="{11340490-D2CF-FFF2-DFA0-57B456C360DF}"/>
                  </a:ext>
                </a:extLst>
              </p:cNvPr>
              <p:cNvSpPr/>
              <p:nvPr/>
            </p:nvSpPr>
            <p:spPr>
              <a:xfrm>
                <a:off x="4375622" y="3833439"/>
                <a:ext cx="1511407" cy="1511407"/>
              </a:xfrm>
              <a:custGeom>
                <a:avLst/>
                <a:gdLst>
                  <a:gd name="connsiteX0" fmla="*/ 444532 w 889063"/>
                  <a:gd name="connsiteY0" fmla="*/ 889063 h 889063"/>
                  <a:gd name="connsiteX1" fmla="*/ 889063 w 889063"/>
                  <a:gd name="connsiteY1" fmla="*/ 444532 h 889063"/>
                  <a:gd name="connsiteX2" fmla="*/ 889063 w 889063"/>
                  <a:gd name="connsiteY2" fmla="*/ 0 h 889063"/>
                  <a:gd name="connsiteX3" fmla="*/ 444532 w 889063"/>
                  <a:gd name="connsiteY3" fmla="*/ 0 h 889063"/>
                  <a:gd name="connsiteX4" fmla="*/ 0 w 889063"/>
                  <a:gd name="connsiteY4" fmla="*/ 444532 h 889063"/>
                  <a:gd name="connsiteX5" fmla="*/ 444532 w 889063"/>
                  <a:gd name="connsiteY5" fmla="*/ 889063 h 88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63" h="889063">
                    <a:moveTo>
                      <a:pt x="444532" y="889063"/>
                    </a:moveTo>
                    <a:cubicBezTo>
                      <a:pt x="690086" y="889063"/>
                      <a:pt x="889063" y="689991"/>
                      <a:pt x="889063" y="444532"/>
                    </a:cubicBezTo>
                    <a:lnTo>
                      <a:pt x="889063" y="0"/>
                    </a:lnTo>
                    <a:lnTo>
                      <a:pt x="444532" y="0"/>
                    </a:lnTo>
                    <a:cubicBezTo>
                      <a:pt x="198977" y="0"/>
                      <a:pt x="0" y="199073"/>
                      <a:pt x="0" y="444532"/>
                    </a:cubicBezTo>
                    <a:cubicBezTo>
                      <a:pt x="0" y="689991"/>
                      <a:pt x="199072" y="889063"/>
                      <a:pt x="444532" y="889063"/>
                    </a:cubicBezTo>
                    <a:close/>
                  </a:path>
                </a:pathLst>
              </a:custGeom>
              <a:solidFill>
                <a:srgbClr val="262626"/>
              </a:solidFill>
              <a:ln w="0" cap="flat">
                <a:noFill/>
                <a:prstDash val="solid"/>
                <a:miter/>
              </a:ln>
            </p:spPr>
            <p:txBody>
              <a:bodyPr rtlCol="0" anchor="ctr"/>
              <a:lstStyle/>
              <a:p>
                <a:endParaRPr lang="en-US" sz="1050">
                  <a:latin typeface="Fira Sans" panose="020B0503050000020004" pitchFamily="34" charset="0"/>
                </a:endParaRPr>
              </a:p>
            </p:txBody>
          </p:sp>
          <p:sp>
            <p:nvSpPr>
              <p:cNvPr id="247" name="Freeform: Shape 246">
                <a:extLst>
                  <a:ext uri="{FF2B5EF4-FFF2-40B4-BE49-F238E27FC236}">
                    <a16:creationId xmlns:a16="http://schemas.microsoft.com/office/drawing/2014/main" id="{B5D7C2AA-D612-27DA-AD24-C154390AF901}"/>
                  </a:ext>
                </a:extLst>
              </p:cNvPr>
              <p:cNvSpPr/>
              <p:nvPr/>
            </p:nvSpPr>
            <p:spPr>
              <a:xfrm>
                <a:off x="4364611" y="2224066"/>
                <a:ext cx="1528247" cy="1528247"/>
              </a:xfrm>
              <a:custGeom>
                <a:avLst/>
                <a:gdLst>
                  <a:gd name="connsiteX0" fmla="*/ 449485 w 898969"/>
                  <a:gd name="connsiteY0" fmla="*/ 0 h 898969"/>
                  <a:gd name="connsiteX1" fmla="*/ 898970 w 898969"/>
                  <a:gd name="connsiteY1" fmla="*/ 449485 h 898969"/>
                  <a:gd name="connsiteX2" fmla="*/ 898970 w 898969"/>
                  <a:gd name="connsiteY2" fmla="*/ 898970 h 898969"/>
                  <a:gd name="connsiteX3" fmla="*/ 449485 w 898969"/>
                  <a:gd name="connsiteY3" fmla="*/ 898970 h 898969"/>
                  <a:gd name="connsiteX4" fmla="*/ 0 w 898969"/>
                  <a:gd name="connsiteY4" fmla="*/ 449485 h 898969"/>
                  <a:gd name="connsiteX5" fmla="*/ 449485 w 898969"/>
                  <a:gd name="connsiteY5" fmla="*/ 0 h 89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969" h="898969">
                    <a:moveTo>
                      <a:pt x="449485" y="0"/>
                    </a:moveTo>
                    <a:cubicBezTo>
                      <a:pt x="697706" y="0"/>
                      <a:pt x="898970" y="201263"/>
                      <a:pt x="898970" y="449485"/>
                    </a:cubicBezTo>
                    <a:lnTo>
                      <a:pt x="898970" y="898970"/>
                    </a:lnTo>
                    <a:lnTo>
                      <a:pt x="449485" y="898970"/>
                    </a:lnTo>
                    <a:cubicBezTo>
                      <a:pt x="201263" y="898970"/>
                      <a:pt x="0" y="697706"/>
                      <a:pt x="0" y="449485"/>
                    </a:cubicBezTo>
                    <a:cubicBezTo>
                      <a:pt x="0" y="201263"/>
                      <a:pt x="201263" y="0"/>
                      <a:pt x="449485" y="0"/>
                    </a:cubicBezTo>
                    <a:close/>
                  </a:path>
                </a:pathLst>
              </a:custGeom>
              <a:solidFill>
                <a:srgbClr val="33AFEA"/>
              </a:solidFill>
              <a:ln w="0" cap="flat">
                <a:noFill/>
                <a:prstDash val="solid"/>
                <a:miter/>
              </a:ln>
            </p:spPr>
            <p:txBody>
              <a:bodyPr rtlCol="0" anchor="ctr"/>
              <a:lstStyle/>
              <a:p>
                <a:endParaRPr lang="en-US" sz="1050">
                  <a:latin typeface="Fira Sans" panose="020B0503050000020004" pitchFamily="34" charset="0"/>
                </a:endParaRPr>
              </a:p>
            </p:txBody>
          </p:sp>
          <p:sp>
            <p:nvSpPr>
              <p:cNvPr id="248" name="Freeform: Shape 247">
                <a:extLst>
                  <a:ext uri="{FF2B5EF4-FFF2-40B4-BE49-F238E27FC236}">
                    <a16:creationId xmlns:a16="http://schemas.microsoft.com/office/drawing/2014/main" id="{BB6DA7FD-EFDC-476F-474F-C133832BFE11}"/>
                  </a:ext>
                </a:extLst>
              </p:cNvPr>
              <p:cNvSpPr/>
              <p:nvPr/>
            </p:nvSpPr>
            <p:spPr>
              <a:xfrm>
                <a:off x="5973823" y="3833277"/>
                <a:ext cx="1813560" cy="1813560"/>
              </a:xfrm>
              <a:custGeom>
                <a:avLst/>
                <a:gdLst>
                  <a:gd name="connsiteX0" fmla="*/ 533400 w 1066800"/>
                  <a:gd name="connsiteY0" fmla="*/ 1066800 h 1066800"/>
                  <a:gd name="connsiteX1" fmla="*/ 0 w 1066800"/>
                  <a:gd name="connsiteY1" fmla="*/ 533400 h 1066800"/>
                  <a:gd name="connsiteX2" fmla="*/ 0 w 1066800"/>
                  <a:gd name="connsiteY2" fmla="*/ 0 h 1066800"/>
                  <a:gd name="connsiteX3" fmla="*/ 533400 w 1066800"/>
                  <a:gd name="connsiteY3" fmla="*/ 0 h 1066800"/>
                  <a:gd name="connsiteX4" fmla="*/ 1066800 w 1066800"/>
                  <a:gd name="connsiteY4" fmla="*/ 533400 h 1066800"/>
                  <a:gd name="connsiteX5" fmla="*/ 533400 w 1066800"/>
                  <a:gd name="connsiteY5"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 h="1066800">
                    <a:moveTo>
                      <a:pt x="533400" y="1066800"/>
                    </a:moveTo>
                    <a:cubicBezTo>
                      <a:pt x="238792" y="1066800"/>
                      <a:pt x="0" y="828008"/>
                      <a:pt x="0" y="533400"/>
                    </a:cubicBezTo>
                    <a:lnTo>
                      <a:pt x="0" y="0"/>
                    </a:lnTo>
                    <a:lnTo>
                      <a:pt x="533400" y="0"/>
                    </a:lnTo>
                    <a:cubicBezTo>
                      <a:pt x="828008" y="0"/>
                      <a:pt x="1066800" y="238792"/>
                      <a:pt x="1066800" y="533400"/>
                    </a:cubicBezTo>
                    <a:cubicBezTo>
                      <a:pt x="1066800" y="828008"/>
                      <a:pt x="828008" y="1066800"/>
                      <a:pt x="533400" y="1066800"/>
                    </a:cubicBezTo>
                    <a:close/>
                  </a:path>
                </a:pathLst>
              </a:custGeom>
              <a:solidFill>
                <a:srgbClr val="33AFEA"/>
              </a:solidFill>
              <a:ln w="0" cap="flat">
                <a:noFill/>
                <a:prstDash val="solid"/>
                <a:miter/>
              </a:ln>
            </p:spPr>
            <p:txBody>
              <a:bodyPr rtlCol="0" anchor="ctr"/>
              <a:lstStyle/>
              <a:p>
                <a:endParaRPr lang="en-US" sz="1050">
                  <a:latin typeface="Fira Sans" panose="020B0503050000020004" pitchFamily="34" charset="0"/>
                </a:endParaRPr>
              </a:p>
            </p:txBody>
          </p:sp>
          <p:sp>
            <p:nvSpPr>
              <p:cNvPr id="249" name="Freeform: Shape 248">
                <a:extLst>
                  <a:ext uri="{FF2B5EF4-FFF2-40B4-BE49-F238E27FC236}">
                    <a16:creationId xmlns:a16="http://schemas.microsoft.com/office/drawing/2014/main" id="{8478949C-93E7-7242-9DB7-C328514A1483}"/>
                  </a:ext>
                </a:extLst>
              </p:cNvPr>
              <p:cNvSpPr/>
              <p:nvPr/>
            </p:nvSpPr>
            <p:spPr>
              <a:xfrm>
                <a:off x="4469702" y="2329155"/>
                <a:ext cx="1318070" cy="1318068"/>
              </a:xfrm>
              <a:custGeom>
                <a:avLst/>
                <a:gdLst>
                  <a:gd name="connsiteX0" fmla="*/ 387667 w 775335"/>
                  <a:gd name="connsiteY0" fmla="*/ 0 h 775334"/>
                  <a:gd name="connsiteX1" fmla="*/ 775335 w 775335"/>
                  <a:gd name="connsiteY1" fmla="*/ 387668 h 775334"/>
                  <a:gd name="connsiteX2" fmla="*/ 775335 w 775335"/>
                  <a:gd name="connsiteY2" fmla="*/ 775335 h 775334"/>
                  <a:gd name="connsiteX3" fmla="*/ 387667 w 775335"/>
                  <a:gd name="connsiteY3" fmla="*/ 775335 h 775334"/>
                  <a:gd name="connsiteX4" fmla="*/ 0 w 775335"/>
                  <a:gd name="connsiteY4" fmla="*/ 387668 h 775334"/>
                  <a:gd name="connsiteX5" fmla="*/ 387667 w 775335"/>
                  <a:gd name="connsiteY5" fmla="*/ 0 h 77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35" h="775334">
                    <a:moveTo>
                      <a:pt x="387667" y="0"/>
                    </a:moveTo>
                    <a:cubicBezTo>
                      <a:pt x="601790" y="0"/>
                      <a:pt x="775335" y="173545"/>
                      <a:pt x="775335" y="387668"/>
                    </a:cubicBezTo>
                    <a:lnTo>
                      <a:pt x="775335" y="775335"/>
                    </a:lnTo>
                    <a:lnTo>
                      <a:pt x="387667" y="775335"/>
                    </a:lnTo>
                    <a:cubicBezTo>
                      <a:pt x="173546" y="775335"/>
                      <a:pt x="0" y="601790"/>
                      <a:pt x="0" y="387668"/>
                    </a:cubicBezTo>
                    <a:cubicBezTo>
                      <a:pt x="0" y="173545"/>
                      <a:pt x="173546" y="0"/>
                      <a:pt x="387667" y="0"/>
                    </a:cubicBezTo>
                    <a:close/>
                  </a:path>
                </a:pathLst>
              </a:custGeom>
              <a:solidFill>
                <a:srgbClr val="939393"/>
              </a:solidFill>
              <a:ln w="0" cap="flat">
                <a:noFill/>
                <a:prstDash val="solid"/>
                <a:miter/>
              </a:ln>
            </p:spPr>
            <p:txBody>
              <a:bodyPr rtlCol="0" anchor="ctr"/>
              <a:lstStyle/>
              <a:p>
                <a:endParaRPr lang="en-US" sz="1050">
                  <a:latin typeface="Fira Sans" panose="020B0503050000020004" pitchFamily="34" charset="0"/>
                </a:endParaRPr>
              </a:p>
            </p:txBody>
          </p:sp>
          <p:grpSp>
            <p:nvGrpSpPr>
              <p:cNvPr id="250" name="Graphic 242">
                <a:extLst>
                  <a:ext uri="{FF2B5EF4-FFF2-40B4-BE49-F238E27FC236}">
                    <a16:creationId xmlns:a16="http://schemas.microsoft.com/office/drawing/2014/main" id="{02C68AD7-0D63-F6CB-6924-71AB8BDE01D1}"/>
                  </a:ext>
                </a:extLst>
              </p:cNvPr>
              <p:cNvGrpSpPr/>
              <p:nvPr/>
            </p:nvGrpSpPr>
            <p:grpSpPr>
              <a:xfrm>
                <a:off x="4469702" y="2329155"/>
                <a:ext cx="1318070" cy="1318068"/>
                <a:chOff x="5217795" y="2474594"/>
                <a:chExt cx="775335" cy="775334"/>
              </a:xfrm>
            </p:grpSpPr>
            <p:sp>
              <p:nvSpPr>
                <p:cNvPr id="251" name="Freeform: Shape 250">
                  <a:extLst>
                    <a:ext uri="{FF2B5EF4-FFF2-40B4-BE49-F238E27FC236}">
                      <a16:creationId xmlns:a16="http://schemas.microsoft.com/office/drawing/2014/main" id="{B18087BF-D203-EA98-4093-621B7BC8CD72}"/>
                    </a:ext>
                  </a:extLst>
                </p:cNvPr>
                <p:cNvSpPr/>
                <p:nvPr/>
              </p:nvSpPr>
              <p:spPr>
                <a:xfrm>
                  <a:off x="5217795" y="2474594"/>
                  <a:ext cx="775335" cy="775334"/>
                </a:xfrm>
                <a:custGeom>
                  <a:avLst/>
                  <a:gdLst>
                    <a:gd name="connsiteX0" fmla="*/ 387667 w 775335"/>
                    <a:gd name="connsiteY0" fmla="*/ 0 h 775334"/>
                    <a:gd name="connsiteX1" fmla="*/ 775335 w 775335"/>
                    <a:gd name="connsiteY1" fmla="*/ 387668 h 775334"/>
                    <a:gd name="connsiteX2" fmla="*/ 775335 w 775335"/>
                    <a:gd name="connsiteY2" fmla="*/ 775335 h 775334"/>
                    <a:gd name="connsiteX3" fmla="*/ 387667 w 775335"/>
                    <a:gd name="connsiteY3" fmla="*/ 775335 h 775334"/>
                    <a:gd name="connsiteX4" fmla="*/ 0 w 775335"/>
                    <a:gd name="connsiteY4" fmla="*/ 387668 h 775334"/>
                    <a:gd name="connsiteX5" fmla="*/ 387667 w 775335"/>
                    <a:gd name="connsiteY5" fmla="*/ 0 h 77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335" h="775334">
                      <a:moveTo>
                        <a:pt x="387667" y="0"/>
                      </a:moveTo>
                      <a:cubicBezTo>
                        <a:pt x="601790" y="0"/>
                        <a:pt x="775335" y="173545"/>
                        <a:pt x="775335" y="387668"/>
                      </a:cubicBezTo>
                      <a:lnTo>
                        <a:pt x="775335" y="775335"/>
                      </a:lnTo>
                      <a:lnTo>
                        <a:pt x="387667" y="775335"/>
                      </a:lnTo>
                      <a:cubicBezTo>
                        <a:pt x="173546" y="775335"/>
                        <a:pt x="0" y="601790"/>
                        <a:pt x="0" y="387668"/>
                      </a:cubicBezTo>
                      <a:cubicBezTo>
                        <a:pt x="0" y="173545"/>
                        <a:pt x="173546" y="0"/>
                        <a:pt x="387667" y="0"/>
                      </a:cubicBezTo>
                      <a:close/>
                    </a:path>
                  </a:pathLst>
                </a:custGeom>
                <a:solidFill>
                  <a:srgbClr val="FFFFFF"/>
                </a:solidFill>
                <a:ln w="0" cap="flat">
                  <a:noFill/>
                  <a:prstDash val="solid"/>
                  <a:miter/>
                </a:ln>
              </p:spPr>
              <p:txBody>
                <a:bodyPr rtlCol="0" anchor="ctr"/>
                <a:lstStyle/>
                <a:p>
                  <a:endParaRPr lang="en-US" sz="1050">
                    <a:latin typeface="Fira Sans" panose="020B0503050000020004" pitchFamily="34" charset="0"/>
                  </a:endParaRPr>
                </a:p>
              </p:txBody>
            </p:sp>
            <p:sp>
              <p:nvSpPr>
                <p:cNvPr id="252" name="Freeform: Shape 251">
                  <a:extLst>
                    <a:ext uri="{FF2B5EF4-FFF2-40B4-BE49-F238E27FC236}">
                      <a16:creationId xmlns:a16="http://schemas.microsoft.com/office/drawing/2014/main" id="{514C0CCE-E2D6-9EF0-5DEF-9822D42F616A}"/>
                    </a:ext>
                  </a:extLst>
                </p:cNvPr>
                <p:cNvSpPr/>
                <p:nvPr/>
              </p:nvSpPr>
              <p:spPr>
                <a:xfrm>
                  <a:off x="5242941" y="2499740"/>
                  <a:ext cx="725042" cy="725042"/>
                </a:xfrm>
                <a:custGeom>
                  <a:avLst/>
                  <a:gdLst>
                    <a:gd name="connsiteX0" fmla="*/ 362521 w 725042"/>
                    <a:gd name="connsiteY0" fmla="*/ 0 h 725042"/>
                    <a:gd name="connsiteX1" fmla="*/ 0 w 725042"/>
                    <a:gd name="connsiteY1" fmla="*/ 362522 h 725042"/>
                    <a:gd name="connsiteX2" fmla="*/ 362521 w 725042"/>
                    <a:gd name="connsiteY2" fmla="*/ 725043 h 725042"/>
                    <a:gd name="connsiteX3" fmla="*/ 725043 w 725042"/>
                    <a:gd name="connsiteY3" fmla="*/ 725043 h 725042"/>
                    <a:gd name="connsiteX4" fmla="*/ 725043 w 725042"/>
                    <a:gd name="connsiteY4" fmla="*/ 362522 h 725042"/>
                    <a:gd name="connsiteX5" fmla="*/ 362521 w 725042"/>
                    <a:gd name="connsiteY5" fmla="*/ 0 h 725042"/>
                    <a:gd name="connsiteX6" fmla="*/ 705898 w 725042"/>
                    <a:gd name="connsiteY6" fmla="*/ 705898 h 725042"/>
                    <a:gd name="connsiteX7" fmla="*/ 362521 w 725042"/>
                    <a:gd name="connsiteY7" fmla="*/ 705898 h 725042"/>
                    <a:gd name="connsiteX8" fmla="*/ 19145 w 725042"/>
                    <a:gd name="connsiteY8" fmla="*/ 362522 h 725042"/>
                    <a:gd name="connsiteX9" fmla="*/ 362521 w 725042"/>
                    <a:gd name="connsiteY9" fmla="*/ 19145 h 725042"/>
                    <a:gd name="connsiteX10" fmla="*/ 705898 w 725042"/>
                    <a:gd name="connsiteY10" fmla="*/ 362522 h 725042"/>
                    <a:gd name="connsiteX11" fmla="*/ 705898 w 725042"/>
                    <a:gd name="connsiteY11" fmla="*/ 705898 h 72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042" h="725042">
                      <a:moveTo>
                        <a:pt x="362521" y="0"/>
                      </a:moveTo>
                      <a:cubicBezTo>
                        <a:pt x="162306" y="0"/>
                        <a:pt x="0" y="162306"/>
                        <a:pt x="0" y="362522"/>
                      </a:cubicBezTo>
                      <a:cubicBezTo>
                        <a:pt x="0" y="562737"/>
                        <a:pt x="162306" y="725043"/>
                        <a:pt x="362521" y="725043"/>
                      </a:cubicBezTo>
                      <a:lnTo>
                        <a:pt x="725043" y="725043"/>
                      </a:lnTo>
                      <a:lnTo>
                        <a:pt x="725043" y="362522"/>
                      </a:lnTo>
                      <a:cubicBezTo>
                        <a:pt x="725043" y="162306"/>
                        <a:pt x="562737" y="0"/>
                        <a:pt x="362521" y="0"/>
                      </a:cubicBezTo>
                      <a:close/>
                      <a:moveTo>
                        <a:pt x="705898" y="705898"/>
                      </a:moveTo>
                      <a:lnTo>
                        <a:pt x="362521" y="705898"/>
                      </a:lnTo>
                      <a:cubicBezTo>
                        <a:pt x="172879" y="705898"/>
                        <a:pt x="19145" y="552164"/>
                        <a:pt x="19145" y="362522"/>
                      </a:cubicBezTo>
                      <a:cubicBezTo>
                        <a:pt x="19145" y="172879"/>
                        <a:pt x="172879" y="19145"/>
                        <a:pt x="362521" y="19145"/>
                      </a:cubicBezTo>
                      <a:cubicBezTo>
                        <a:pt x="552164" y="19145"/>
                        <a:pt x="705898" y="172879"/>
                        <a:pt x="705898" y="362522"/>
                      </a:cubicBezTo>
                      <a:lnTo>
                        <a:pt x="705898" y="705898"/>
                      </a:lnTo>
                      <a:close/>
                    </a:path>
                  </a:pathLst>
                </a:custGeom>
                <a:solidFill>
                  <a:srgbClr val="33AFEA"/>
                </a:solidFill>
                <a:ln w="0" cap="flat">
                  <a:noFill/>
                  <a:prstDash val="solid"/>
                  <a:miter/>
                </a:ln>
              </p:spPr>
              <p:txBody>
                <a:bodyPr rtlCol="0" anchor="ctr"/>
                <a:lstStyle/>
                <a:p>
                  <a:endParaRPr lang="en-US" sz="1050">
                    <a:latin typeface="Fira Sans" panose="020B0503050000020004" pitchFamily="34" charset="0"/>
                  </a:endParaRPr>
                </a:p>
              </p:txBody>
            </p:sp>
          </p:grpSp>
          <p:sp>
            <p:nvSpPr>
              <p:cNvPr id="253" name="Freeform: Shape 252">
                <a:extLst>
                  <a:ext uri="{FF2B5EF4-FFF2-40B4-BE49-F238E27FC236}">
                    <a16:creationId xmlns:a16="http://schemas.microsoft.com/office/drawing/2014/main" id="{C9FDDB21-1E21-2FD6-623F-6A5312B40FBC}"/>
                  </a:ext>
                </a:extLst>
              </p:cNvPr>
              <p:cNvSpPr/>
              <p:nvPr/>
            </p:nvSpPr>
            <p:spPr>
              <a:xfrm>
                <a:off x="6083122" y="3943386"/>
                <a:ext cx="1588483" cy="1588483"/>
              </a:xfrm>
              <a:custGeom>
                <a:avLst/>
                <a:gdLst>
                  <a:gd name="connsiteX0" fmla="*/ 467201 w 934402"/>
                  <a:gd name="connsiteY0" fmla="*/ 934402 h 934402"/>
                  <a:gd name="connsiteX1" fmla="*/ 0 w 934402"/>
                  <a:gd name="connsiteY1" fmla="*/ 467201 h 934402"/>
                  <a:gd name="connsiteX2" fmla="*/ 0 w 934402"/>
                  <a:gd name="connsiteY2" fmla="*/ 0 h 934402"/>
                  <a:gd name="connsiteX3" fmla="*/ 467201 w 934402"/>
                  <a:gd name="connsiteY3" fmla="*/ 0 h 934402"/>
                  <a:gd name="connsiteX4" fmla="*/ 934403 w 934402"/>
                  <a:gd name="connsiteY4" fmla="*/ 467201 h 934402"/>
                  <a:gd name="connsiteX5" fmla="*/ 467201 w 934402"/>
                  <a:gd name="connsiteY5" fmla="*/ 934402 h 9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402" h="934402">
                    <a:moveTo>
                      <a:pt x="467201" y="934402"/>
                    </a:moveTo>
                    <a:cubicBezTo>
                      <a:pt x="209169" y="934402"/>
                      <a:pt x="0" y="725234"/>
                      <a:pt x="0" y="467201"/>
                    </a:cubicBezTo>
                    <a:lnTo>
                      <a:pt x="0" y="0"/>
                    </a:lnTo>
                    <a:lnTo>
                      <a:pt x="467201" y="0"/>
                    </a:lnTo>
                    <a:cubicBezTo>
                      <a:pt x="725233" y="0"/>
                      <a:pt x="934403" y="209169"/>
                      <a:pt x="934403" y="467201"/>
                    </a:cubicBezTo>
                    <a:cubicBezTo>
                      <a:pt x="934403" y="725234"/>
                      <a:pt x="725233" y="934402"/>
                      <a:pt x="467201" y="934402"/>
                    </a:cubicBezTo>
                    <a:close/>
                  </a:path>
                </a:pathLst>
              </a:custGeom>
              <a:solidFill>
                <a:srgbClr val="939393"/>
              </a:solidFill>
              <a:ln w="0" cap="flat">
                <a:noFill/>
                <a:prstDash val="solid"/>
                <a:miter/>
              </a:ln>
            </p:spPr>
            <p:txBody>
              <a:bodyPr rtlCol="0" anchor="ctr"/>
              <a:lstStyle/>
              <a:p>
                <a:endParaRPr lang="en-US" sz="1050">
                  <a:latin typeface="Fira Sans" panose="020B0503050000020004" pitchFamily="34" charset="0"/>
                </a:endParaRPr>
              </a:p>
            </p:txBody>
          </p:sp>
          <p:grpSp>
            <p:nvGrpSpPr>
              <p:cNvPr id="254" name="Graphic 242">
                <a:extLst>
                  <a:ext uri="{FF2B5EF4-FFF2-40B4-BE49-F238E27FC236}">
                    <a16:creationId xmlns:a16="http://schemas.microsoft.com/office/drawing/2014/main" id="{A4CB4136-1A7E-13AB-B6E3-48657F5D25AE}"/>
                  </a:ext>
                </a:extLst>
              </p:cNvPr>
              <p:cNvGrpSpPr/>
              <p:nvPr/>
            </p:nvGrpSpPr>
            <p:grpSpPr>
              <a:xfrm>
                <a:off x="6072447" y="3932236"/>
                <a:ext cx="1588483" cy="1588483"/>
                <a:chOff x="6160587" y="3417583"/>
                <a:chExt cx="934402" cy="934402"/>
              </a:xfrm>
            </p:grpSpPr>
            <p:sp>
              <p:nvSpPr>
                <p:cNvPr id="255" name="Freeform: Shape 254">
                  <a:extLst>
                    <a:ext uri="{FF2B5EF4-FFF2-40B4-BE49-F238E27FC236}">
                      <a16:creationId xmlns:a16="http://schemas.microsoft.com/office/drawing/2014/main" id="{C4E98077-B63D-F6C8-F635-36C8B3A3E419}"/>
                    </a:ext>
                  </a:extLst>
                </p:cNvPr>
                <p:cNvSpPr/>
                <p:nvPr/>
              </p:nvSpPr>
              <p:spPr>
                <a:xfrm>
                  <a:off x="6160587" y="3417583"/>
                  <a:ext cx="934402" cy="934402"/>
                </a:xfrm>
                <a:custGeom>
                  <a:avLst/>
                  <a:gdLst>
                    <a:gd name="connsiteX0" fmla="*/ 467201 w 934402"/>
                    <a:gd name="connsiteY0" fmla="*/ 934402 h 934402"/>
                    <a:gd name="connsiteX1" fmla="*/ 0 w 934402"/>
                    <a:gd name="connsiteY1" fmla="*/ 467201 h 934402"/>
                    <a:gd name="connsiteX2" fmla="*/ 0 w 934402"/>
                    <a:gd name="connsiteY2" fmla="*/ 0 h 934402"/>
                    <a:gd name="connsiteX3" fmla="*/ 467201 w 934402"/>
                    <a:gd name="connsiteY3" fmla="*/ 0 h 934402"/>
                    <a:gd name="connsiteX4" fmla="*/ 934403 w 934402"/>
                    <a:gd name="connsiteY4" fmla="*/ 467201 h 934402"/>
                    <a:gd name="connsiteX5" fmla="*/ 467201 w 934402"/>
                    <a:gd name="connsiteY5" fmla="*/ 934402 h 9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402" h="934402">
                      <a:moveTo>
                        <a:pt x="467201" y="934402"/>
                      </a:moveTo>
                      <a:cubicBezTo>
                        <a:pt x="209169" y="934402"/>
                        <a:pt x="0" y="725234"/>
                        <a:pt x="0" y="467201"/>
                      </a:cubicBezTo>
                      <a:lnTo>
                        <a:pt x="0" y="0"/>
                      </a:lnTo>
                      <a:lnTo>
                        <a:pt x="467201" y="0"/>
                      </a:lnTo>
                      <a:cubicBezTo>
                        <a:pt x="725233" y="0"/>
                        <a:pt x="934403" y="209169"/>
                        <a:pt x="934403" y="467201"/>
                      </a:cubicBezTo>
                      <a:cubicBezTo>
                        <a:pt x="934403" y="725234"/>
                        <a:pt x="725233" y="934402"/>
                        <a:pt x="467201" y="934402"/>
                      </a:cubicBezTo>
                      <a:close/>
                    </a:path>
                  </a:pathLst>
                </a:custGeom>
                <a:solidFill>
                  <a:srgbClr val="FFFFFF"/>
                </a:solidFill>
                <a:ln w="0" cap="flat">
                  <a:noFill/>
                  <a:prstDash val="solid"/>
                  <a:miter/>
                </a:ln>
              </p:spPr>
              <p:txBody>
                <a:bodyPr rtlCol="0" anchor="ctr"/>
                <a:lstStyle/>
                <a:p>
                  <a:endParaRPr lang="en-US" sz="1050">
                    <a:latin typeface="Fira Sans" panose="020B0503050000020004" pitchFamily="34" charset="0"/>
                  </a:endParaRPr>
                </a:p>
              </p:txBody>
            </p:sp>
            <p:sp>
              <p:nvSpPr>
                <p:cNvPr id="256" name="Freeform: Shape 255">
                  <a:extLst>
                    <a:ext uri="{FF2B5EF4-FFF2-40B4-BE49-F238E27FC236}">
                      <a16:creationId xmlns:a16="http://schemas.microsoft.com/office/drawing/2014/main" id="{B8EA7019-B2F2-A77F-45C4-7769ECCCC752}"/>
                    </a:ext>
                  </a:extLst>
                </p:cNvPr>
                <p:cNvSpPr/>
                <p:nvPr/>
              </p:nvSpPr>
              <p:spPr>
                <a:xfrm>
                  <a:off x="6197155" y="3454431"/>
                  <a:ext cx="798369" cy="794100"/>
                </a:xfrm>
                <a:custGeom>
                  <a:avLst/>
                  <a:gdLst>
                    <a:gd name="connsiteX0" fmla="*/ 436912 w 873823"/>
                    <a:gd name="connsiteY0" fmla="*/ 873824 h 873823"/>
                    <a:gd name="connsiteX1" fmla="*/ 873823 w 873823"/>
                    <a:gd name="connsiteY1" fmla="*/ 436912 h 873823"/>
                    <a:gd name="connsiteX2" fmla="*/ 436912 w 873823"/>
                    <a:gd name="connsiteY2" fmla="*/ 0 h 873823"/>
                    <a:gd name="connsiteX3" fmla="*/ 0 w 873823"/>
                    <a:gd name="connsiteY3" fmla="*/ 0 h 873823"/>
                    <a:gd name="connsiteX4" fmla="*/ 0 w 873823"/>
                    <a:gd name="connsiteY4" fmla="*/ 436912 h 873823"/>
                    <a:gd name="connsiteX5" fmla="*/ 436912 w 873823"/>
                    <a:gd name="connsiteY5" fmla="*/ 873824 h 873823"/>
                    <a:gd name="connsiteX6" fmla="*/ 23051 w 873823"/>
                    <a:gd name="connsiteY6" fmla="*/ 23146 h 873823"/>
                    <a:gd name="connsiteX7" fmla="*/ 436817 w 873823"/>
                    <a:gd name="connsiteY7" fmla="*/ 23146 h 873823"/>
                    <a:gd name="connsiteX8" fmla="*/ 850583 w 873823"/>
                    <a:gd name="connsiteY8" fmla="*/ 437007 h 873823"/>
                    <a:gd name="connsiteX9" fmla="*/ 436817 w 873823"/>
                    <a:gd name="connsiteY9" fmla="*/ 850773 h 873823"/>
                    <a:gd name="connsiteX10" fmla="*/ 23051 w 873823"/>
                    <a:gd name="connsiteY10" fmla="*/ 437007 h 873823"/>
                    <a:gd name="connsiteX11" fmla="*/ 23051 w 873823"/>
                    <a:gd name="connsiteY11" fmla="*/ 23146 h 8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823" h="873823">
                      <a:moveTo>
                        <a:pt x="436912" y="873824"/>
                      </a:moveTo>
                      <a:cubicBezTo>
                        <a:pt x="678180" y="873824"/>
                        <a:pt x="873823" y="678180"/>
                        <a:pt x="873823" y="436912"/>
                      </a:cubicBezTo>
                      <a:cubicBezTo>
                        <a:pt x="873823" y="195644"/>
                        <a:pt x="678180" y="0"/>
                        <a:pt x="436912" y="0"/>
                      </a:cubicBezTo>
                      <a:lnTo>
                        <a:pt x="0" y="0"/>
                      </a:lnTo>
                      <a:lnTo>
                        <a:pt x="0" y="436912"/>
                      </a:lnTo>
                      <a:cubicBezTo>
                        <a:pt x="0" y="678180"/>
                        <a:pt x="195644" y="873824"/>
                        <a:pt x="436912" y="873824"/>
                      </a:cubicBezTo>
                      <a:close/>
                      <a:moveTo>
                        <a:pt x="23051" y="23146"/>
                      </a:moveTo>
                      <a:lnTo>
                        <a:pt x="436817" y="23146"/>
                      </a:lnTo>
                      <a:cubicBezTo>
                        <a:pt x="665321" y="23146"/>
                        <a:pt x="850583" y="208407"/>
                        <a:pt x="850583" y="437007"/>
                      </a:cubicBezTo>
                      <a:cubicBezTo>
                        <a:pt x="850583" y="665607"/>
                        <a:pt x="665321" y="850773"/>
                        <a:pt x="436817" y="850773"/>
                      </a:cubicBezTo>
                      <a:cubicBezTo>
                        <a:pt x="208312" y="850773"/>
                        <a:pt x="23051" y="665512"/>
                        <a:pt x="23051" y="437007"/>
                      </a:cubicBezTo>
                      <a:lnTo>
                        <a:pt x="23051" y="23146"/>
                      </a:lnTo>
                      <a:close/>
                    </a:path>
                  </a:pathLst>
                </a:custGeom>
                <a:solidFill>
                  <a:srgbClr val="33AFEA"/>
                </a:solidFill>
                <a:ln w="0" cap="flat">
                  <a:noFill/>
                  <a:prstDash val="solid"/>
                  <a:miter/>
                </a:ln>
              </p:spPr>
              <p:txBody>
                <a:bodyPr rtlCol="0" anchor="ctr"/>
                <a:lstStyle/>
                <a:p>
                  <a:endParaRPr lang="en-US" sz="1050">
                    <a:latin typeface="Fira Sans" panose="020B0503050000020004" pitchFamily="34" charset="0"/>
                  </a:endParaRPr>
                </a:p>
              </p:txBody>
            </p:sp>
          </p:grpSp>
          <p:sp>
            <p:nvSpPr>
              <p:cNvPr id="257" name="Freeform: Shape 256">
                <a:extLst>
                  <a:ext uri="{FF2B5EF4-FFF2-40B4-BE49-F238E27FC236}">
                    <a16:creationId xmlns:a16="http://schemas.microsoft.com/office/drawing/2014/main" id="{E2DC5836-E1A8-8849-127F-849810F5DF16}"/>
                  </a:ext>
                </a:extLst>
              </p:cNvPr>
              <p:cNvSpPr/>
              <p:nvPr/>
            </p:nvSpPr>
            <p:spPr>
              <a:xfrm>
                <a:off x="6070653" y="2628878"/>
                <a:ext cx="1034700" cy="1034700"/>
              </a:xfrm>
              <a:custGeom>
                <a:avLst/>
                <a:gdLst>
                  <a:gd name="connsiteX0" fmla="*/ 608647 w 608647"/>
                  <a:gd name="connsiteY0" fmla="*/ 304324 h 608647"/>
                  <a:gd name="connsiteX1" fmla="*/ 304324 w 608647"/>
                  <a:gd name="connsiteY1" fmla="*/ 608648 h 608647"/>
                  <a:gd name="connsiteX2" fmla="*/ 0 w 608647"/>
                  <a:gd name="connsiteY2" fmla="*/ 608648 h 608647"/>
                  <a:gd name="connsiteX3" fmla="*/ 0 w 608647"/>
                  <a:gd name="connsiteY3" fmla="*/ 304324 h 608647"/>
                  <a:gd name="connsiteX4" fmla="*/ 304324 w 608647"/>
                  <a:gd name="connsiteY4" fmla="*/ 0 h 608647"/>
                  <a:gd name="connsiteX5" fmla="*/ 608647 w 608647"/>
                  <a:gd name="connsiteY5" fmla="*/ 304324 h 60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47" h="608647">
                    <a:moveTo>
                      <a:pt x="608647" y="304324"/>
                    </a:moveTo>
                    <a:cubicBezTo>
                      <a:pt x="608647" y="472345"/>
                      <a:pt x="472440" y="608648"/>
                      <a:pt x="304324" y="608648"/>
                    </a:cubicBezTo>
                    <a:lnTo>
                      <a:pt x="0" y="608648"/>
                    </a:lnTo>
                    <a:lnTo>
                      <a:pt x="0" y="304324"/>
                    </a:lnTo>
                    <a:cubicBezTo>
                      <a:pt x="0" y="136303"/>
                      <a:pt x="136207" y="0"/>
                      <a:pt x="304324" y="0"/>
                    </a:cubicBezTo>
                    <a:cubicBezTo>
                      <a:pt x="472440" y="0"/>
                      <a:pt x="608647" y="136208"/>
                      <a:pt x="608647" y="304324"/>
                    </a:cubicBezTo>
                    <a:close/>
                  </a:path>
                </a:pathLst>
              </a:custGeom>
              <a:solidFill>
                <a:srgbClr val="939393"/>
              </a:solidFill>
              <a:ln w="0" cap="flat">
                <a:noFill/>
                <a:prstDash val="solid"/>
                <a:miter/>
              </a:ln>
            </p:spPr>
            <p:txBody>
              <a:bodyPr rtlCol="0" anchor="ctr"/>
              <a:lstStyle/>
              <a:p>
                <a:endParaRPr lang="en-US" sz="1050">
                  <a:latin typeface="Fira Sans" panose="020B0503050000020004" pitchFamily="34" charset="0"/>
                </a:endParaRPr>
              </a:p>
            </p:txBody>
          </p:sp>
          <p:grpSp>
            <p:nvGrpSpPr>
              <p:cNvPr id="258" name="Graphic 242">
                <a:extLst>
                  <a:ext uri="{FF2B5EF4-FFF2-40B4-BE49-F238E27FC236}">
                    <a16:creationId xmlns:a16="http://schemas.microsoft.com/office/drawing/2014/main" id="{CDEAC024-9BFB-2127-E5F2-F763C8CD309F}"/>
                  </a:ext>
                </a:extLst>
              </p:cNvPr>
              <p:cNvGrpSpPr/>
              <p:nvPr/>
            </p:nvGrpSpPr>
            <p:grpSpPr>
              <a:xfrm>
                <a:off x="6070657" y="2505695"/>
                <a:ext cx="1131524" cy="1157884"/>
                <a:chOff x="6159531" y="2578441"/>
                <a:chExt cx="665602" cy="681108"/>
              </a:xfrm>
            </p:grpSpPr>
            <p:sp>
              <p:nvSpPr>
                <p:cNvPr id="259" name="Freeform: Shape 258">
                  <a:extLst>
                    <a:ext uri="{FF2B5EF4-FFF2-40B4-BE49-F238E27FC236}">
                      <a16:creationId xmlns:a16="http://schemas.microsoft.com/office/drawing/2014/main" id="{9957D4CC-B9B0-9FA6-6616-DA3FF5A80039}"/>
                    </a:ext>
                  </a:extLst>
                </p:cNvPr>
                <p:cNvSpPr/>
                <p:nvPr/>
              </p:nvSpPr>
              <p:spPr>
                <a:xfrm>
                  <a:off x="6159531" y="2578441"/>
                  <a:ext cx="665602" cy="681108"/>
                </a:xfrm>
                <a:custGeom>
                  <a:avLst/>
                  <a:gdLst>
                    <a:gd name="connsiteX0" fmla="*/ 608647 w 608647"/>
                    <a:gd name="connsiteY0" fmla="*/ 304324 h 608647"/>
                    <a:gd name="connsiteX1" fmla="*/ 304324 w 608647"/>
                    <a:gd name="connsiteY1" fmla="*/ 608648 h 608647"/>
                    <a:gd name="connsiteX2" fmla="*/ 0 w 608647"/>
                    <a:gd name="connsiteY2" fmla="*/ 608648 h 608647"/>
                    <a:gd name="connsiteX3" fmla="*/ 0 w 608647"/>
                    <a:gd name="connsiteY3" fmla="*/ 304324 h 608647"/>
                    <a:gd name="connsiteX4" fmla="*/ 304324 w 608647"/>
                    <a:gd name="connsiteY4" fmla="*/ 0 h 608647"/>
                    <a:gd name="connsiteX5" fmla="*/ 608647 w 608647"/>
                    <a:gd name="connsiteY5" fmla="*/ 304324 h 60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47" h="608647">
                      <a:moveTo>
                        <a:pt x="608647" y="304324"/>
                      </a:moveTo>
                      <a:cubicBezTo>
                        <a:pt x="608647" y="472345"/>
                        <a:pt x="472440" y="608648"/>
                        <a:pt x="304324" y="608648"/>
                      </a:cubicBezTo>
                      <a:lnTo>
                        <a:pt x="0" y="608648"/>
                      </a:lnTo>
                      <a:lnTo>
                        <a:pt x="0" y="304324"/>
                      </a:lnTo>
                      <a:cubicBezTo>
                        <a:pt x="0" y="136303"/>
                        <a:pt x="136207" y="0"/>
                        <a:pt x="304324" y="0"/>
                      </a:cubicBezTo>
                      <a:cubicBezTo>
                        <a:pt x="472440" y="0"/>
                        <a:pt x="608647" y="136208"/>
                        <a:pt x="608647" y="304324"/>
                      </a:cubicBezTo>
                      <a:close/>
                    </a:path>
                  </a:pathLst>
                </a:custGeom>
                <a:solidFill>
                  <a:srgbClr val="FFFFFF"/>
                </a:solidFill>
                <a:ln w="0" cap="flat">
                  <a:noFill/>
                  <a:prstDash val="solid"/>
                  <a:miter/>
                </a:ln>
              </p:spPr>
              <p:txBody>
                <a:bodyPr rtlCol="0" anchor="ctr"/>
                <a:lstStyle/>
                <a:p>
                  <a:endParaRPr lang="en-US" sz="1050">
                    <a:latin typeface="Fira Sans" panose="020B0503050000020004" pitchFamily="34" charset="0"/>
                  </a:endParaRPr>
                </a:p>
              </p:txBody>
            </p:sp>
            <p:sp>
              <p:nvSpPr>
                <p:cNvPr id="260" name="Freeform: Shape 259">
                  <a:extLst>
                    <a:ext uri="{FF2B5EF4-FFF2-40B4-BE49-F238E27FC236}">
                      <a16:creationId xmlns:a16="http://schemas.microsoft.com/office/drawing/2014/main" id="{C43509B6-723C-AE29-393C-199E1949BC06}"/>
                    </a:ext>
                  </a:extLst>
                </p:cNvPr>
                <p:cNvSpPr/>
                <p:nvPr/>
              </p:nvSpPr>
              <p:spPr>
                <a:xfrm>
                  <a:off x="6179343" y="2620612"/>
                  <a:ext cx="622055" cy="619222"/>
                </a:xfrm>
                <a:custGeom>
                  <a:avLst/>
                  <a:gdLst>
                    <a:gd name="connsiteX0" fmla="*/ 569214 w 569214"/>
                    <a:gd name="connsiteY0" fmla="*/ 284607 h 569214"/>
                    <a:gd name="connsiteX1" fmla="*/ 284607 w 569214"/>
                    <a:gd name="connsiteY1" fmla="*/ 0 h 569214"/>
                    <a:gd name="connsiteX2" fmla="*/ 0 w 569214"/>
                    <a:gd name="connsiteY2" fmla="*/ 284607 h 569214"/>
                    <a:gd name="connsiteX3" fmla="*/ 0 w 569214"/>
                    <a:gd name="connsiteY3" fmla="*/ 569214 h 569214"/>
                    <a:gd name="connsiteX4" fmla="*/ 284607 w 569214"/>
                    <a:gd name="connsiteY4" fmla="*/ 569214 h 569214"/>
                    <a:gd name="connsiteX5" fmla="*/ 569214 w 569214"/>
                    <a:gd name="connsiteY5" fmla="*/ 284607 h 569214"/>
                    <a:gd name="connsiteX6" fmla="*/ 15049 w 569214"/>
                    <a:gd name="connsiteY6" fmla="*/ 554165 h 569214"/>
                    <a:gd name="connsiteX7" fmla="*/ 15049 w 569214"/>
                    <a:gd name="connsiteY7" fmla="*/ 284607 h 569214"/>
                    <a:gd name="connsiteX8" fmla="*/ 284607 w 569214"/>
                    <a:gd name="connsiteY8" fmla="*/ 15050 h 569214"/>
                    <a:gd name="connsiteX9" fmla="*/ 554164 w 569214"/>
                    <a:gd name="connsiteY9" fmla="*/ 284607 h 569214"/>
                    <a:gd name="connsiteX10" fmla="*/ 284607 w 569214"/>
                    <a:gd name="connsiteY10" fmla="*/ 554165 h 569214"/>
                    <a:gd name="connsiteX11" fmla="*/ 15049 w 569214"/>
                    <a:gd name="connsiteY11" fmla="*/ 554165 h 5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214" h="569214">
                      <a:moveTo>
                        <a:pt x="569214" y="284607"/>
                      </a:moveTo>
                      <a:cubicBezTo>
                        <a:pt x="569214" y="127445"/>
                        <a:pt x="441770" y="0"/>
                        <a:pt x="284607" y="0"/>
                      </a:cubicBezTo>
                      <a:cubicBezTo>
                        <a:pt x="127445" y="0"/>
                        <a:pt x="0" y="127445"/>
                        <a:pt x="0" y="284607"/>
                      </a:cubicBezTo>
                      <a:lnTo>
                        <a:pt x="0" y="569214"/>
                      </a:lnTo>
                      <a:lnTo>
                        <a:pt x="284607" y="569214"/>
                      </a:lnTo>
                      <a:cubicBezTo>
                        <a:pt x="441770" y="569214"/>
                        <a:pt x="569214" y="441770"/>
                        <a:pt x="569214" y="284607"/>
                      </a:cubicBezTo>
                      <a:close/>
                      <a:moveTo>
                        <a:pt x="15049" y="554165"/>
                      </a:moveTo>
                      <a:lnTo>
                        <a:pt x="15049" y="284607"/>
                      </a:lnTo>
                      <a:cubicBezTo>
                        <a:pt x="15049" y="135731"/>
                        <a:pt x="135731" y="15050"/>
                        <a:pt x="284607" y="15050"/>
                      </a:cubicBezTo>
                      <a:cubicBezTo>
                        <a:pt x="433483" y="15050"/>
                        <a:pt x="554164" y="135731"/>
                        <a:pt x="554164" y="284607"/>
                      </a:cubicBezTo>
                      <a:cubicBezTo>
                        <a:pt x="554164" y="433483"/>
                        <a:pt x="433483" y="554165"/>
                        <a:pt x="284607" y="554165"/>
                      </a:cubicBezTo>
                      <a:lnTo>
                        <a:pt x="15049" y="554165"/>
                      </a:lnTo>
                      <a:close/>
                    </a:path>
                  </a:pathLst>
                </a:custGeom>
                <a:solidFill>
                  <a:srgbClr val="262626"/>
                </a:solidFill>
                <a:ln w="0" cap="flat">
                  <a:noFill/>
                  <a:prstDash val="solid"/>
                  <a:miter/>
                </a:ln>
              </p:spPr>
              <p:txBody>
                <a:bodyPr rtlCol="0" anchor="ctr"/>
                <a:lstStyle/>
                <a:p>
                  <a:endParaRPr lang="en-US" sz="1050">
                    <a:latin typeface="Fira Sans" panose="020B0503050000020004" pitchFamily="34" charset="0"/>
                  </a:endParaRPr>
                </a:p>
              </p:txBody>
            </p:sp>
          </p:grpSp>
          <p:sp>
            <p:nvSpPr>
              <p:cNvPr id="261" name="Freeform: Shape 260">
                <a:extLst>
                  <a:ext uri="{FF2B5EF4-FFF2-40B4-BE49-F238E27FC236}">
                    <a16:creationId xmlns:a16="http://schemas.microsoft.com/office/drawing/2014/main" id="{23938CBA-6EBE-8ED0-E5EA-74D47C15441F}"/>
                  </a:ext>
                </a:extLst>
              </p:cNvPr>
              <p:cNvSpPr/>
              <p:nvPr/>
            </p:nvSpPr>
            <p:spPr>
              <a:xfrm>
                <a:off x="4489942" y="3937719"/>
                <a:ext cx="1294103" cy="1294103"/>
              </a:xfrm>
              <a:custGeom>
                <a:avLst/>
                <a:gdLst>
                  <a:gd name="connsiteX0" fmla="*/ 0 w 761237"/>
                  <a:gd name="connsiteY0" fmla="*/ 380619 h 761237"/>
                  <a:gd name="connsiteX1" fmla="*/ 380619 w 761237"/>
                  <a:gd name="connsiteY1" fmla="*/ 0 h 761237"/>
                  <a:gd name="connsiteX2" fmla="*/ 761238 w 761237"/>
                  <a:gd name="connsiteY2" fmla="*/ 0 h 761237"/>
                  <a:gd name="connsiteX3" fmla="*/ 761238 w 761237"/>
                  <a:gd name="connsiteY3" fmla="*/ 380619 h 761237"/>
                  <a:gd name="connsiteX4" fmla="*/ 380619 w 761237"/>
                  <a:gd name="connsiteY4" fmla="*/ 761238 h 761237"/>
                  <a:gd name="connsiteX5" fmla="*/ 0 w 761237"/>
                  <a:gd name="connsiteY5" fmla="*/ 380619 h 7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37" h="761237">
                    <a:moveTo>
                      <a:pt x="0" y="380619"/>
                    </a:moveTo>
                    <a:cubicBezTo>
                      <a:pt x="0" y="170402"/>
                      <a:pt x="170402" y="0"/>
                      <a:pt x="380619" y="0"/>
                    </a:cubicBezTo>
                    <a:lnTo>
                      <a:pt x="761238" y="0"/>
                    </a:lnTo>
                    <a:lnTo>
                      <a:pt x="761238" y="380619"/>
                    </a:lnTo>
                    <a:cubicBezTo>
                      <a:pt x="761238" y="590836"/>
                      <a:pt x="590836" y="761238"/>
                      <a:pt x="380619" y="761238"/>
                    </a:cubicBezTo>
                    <a:cubicBezTo>
                      <a:pt x="170402" y="761238"/>
                      <a:pt x="0" y="590836"/>
                      <a:pt x="0" y="380619"/>
                    </a:cubicBezTo>
                    <a:close/>
                  </a:path>
                </a:pathLst>
              </a:custGeom>
              <a:solidFill>
                <a:srgbClr val="939393"/>
              </a:solidFill>
              <a:ln w="0" cap="flat">
                <a:noFill/>
                <a:prstDash val="solid"/>
                <a:miter/>
              </a:ln>
            </p:spPr>
            <p:txBody>
              <a:bodyPr rtlCol="0" anchor="ctr"/>
              <a:lstStyle/>
              <a:p>
                <a:endParaRPr lang="en-US" sz="1050">
                  <a:latin typeface="Fira Sans" panose="020B0503050000020004" pitchFamily="34" charset="0"/>
                </a:endParaRPr>
              </a:p>
            </p:txBody>
          </p:sp>
          <p:grpSp>
            <p:nvGrpSpPr>
              <p:cNvPr id="262" name="Graphic 242">
                <a:extLst>
                  <a:ext uri="{FF2B5EF4-FFF2-40B4-BE49-F238E27FC236}">
                    <a16:creationId xmlns:a16="http://schemas.microsoft.com/office/drawing/2014/main" id="{E3635690-F9B8-25DA-9C62-6E2C58E34ECB}"/>
                  </a:ext>
                </a:extLst>
              </p:cNvPr>
              <p:cNvGrpSpPr/>
              <p:nvPr/>
            </p:nvGrpSpPr>
            <p:grpSpPr>
              <a:xfrm>
                <a:off x="4489942" y="3937719"/>
                <a:ext cx="1294103" cy="1294103"/>
                <a:chOff x="5229701" y="3420808"/>
                <a:chExt cx="761237" cy="761237"/>
              </a:xfrm>
            </p:grpSpPr>
            <p:sp>
              <p:nvSpPr>
                <p:cNvPr id="263" name="Freeform: Shape 262">
                  <a:extLst>
                    <a:ext uri="{FF2B5EF4-FFF2-40B4-BE49-F238E27FC236}">
                      <a16:creationId xmlns:a16="http://schemas.microsoft.com/office/drawing/2014/main" id="{82E21DFE-86D4-8704-7E00-B7688AF888C1}"/>
                    </a:ext>
                  </a:extLst>
                </p:cNvPr>
                <p:cNvSpPr/>
                <p:nvPr/>
              </p:nvSpPr>
              <p:spPr>
                <a:xfrm>
                  <a:off x="5229701" y="3420808"/>
                  <a:ext cx="761237" cy="761237"/>
                </a:xfrm>
                <a:custGeom>
                  <a:avLst/>
                  <a:gdLst>
                    <a:gd name="connsiteX0" fmla="*/ 0 w 761237"/>
                    <a:gd name="connsiteY0" fmla="*/ 380619 h 761237"/>
                    <a:gd name="connsiteX1" fmla="*/ 380619 w 761237"/>
                    <a:gd name="connsiteY1" fmla="*/ 0 h 761237"/>
                    <a:gd name="connsiteX2" fmla="*/ 761238 w 761237"/>
                    <a:gd name="connsiteY2" fmla="*/ 0 h 761237"/>
                    <a:gd name="connsiteX3" fmla="*/ 761238 w 761237"/>
                    <a:gd name="connsiteY3" fmla="*/ 380619 h 761237"/>
                    <a:gd name="connsiteX4" fmla="*/ 380619 w 761237"/>
                    <a:gd name="connsiteY4" fmla="*/ 761238 h 761237"/>
                    <a:gd name="connsiteX5" fmla="*/ 0 w 761237"/>
                    <a:gd name="connsiteY5" fmla="*/ 380619 h 7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37" h="761237">
                      <a:moveTo>
                        <a:pt x="0" y="380619"/>
                      </a:moveTo>
                      <a:cubicBezTo>
                        <a:pt x="0" y="170402"/>
                        <a:pt x="170402" y="0"/>
                        <a:pt x="380619" y="0"/>
                      </a:cubicBezTo>
                      <a:lnTo>
                        <a:pt x="761238" y="0"/>
                      </a:lnTo>
                      <a:lnTo>
                        <a:pt x="761238" y="380619"/>
                      </a:lnTo>
                      <a:cubicBezTo>
                        <a:pt x="761238" y="590836"/>
                        <a:pt x="590836" y="761238"/>
                        <a:pt x="380619" y="761238"/>
                      </a:cubicBezTo>
                      <a:cubicBezTo>
                        <a:pt x="170402" y="761238"/>
                        <a:pt x="0" y="590836"/>
                        <a:pt x="0" y="380619"/>
                      </a:cubicBezTo>
                      <a:close/>
                    </a:path>
                  </a:pathLst>
                </a:custGeom>
                <a:solidFill>
                  <a:srgbClr val="FFFFFF"/>
                </a:solidFill>
                <a:ln w="0" cap="flat">
                  <a:noFill/>
                  <a:prstDash val="solid"/>
                  <a:miter/>
                </a:ln>
              </p:spPr>
              <p:txBody>
                <a:bodyPr rtlCol="0" anchor="ctr"/>
                <a:lstStyle/>
                <a:p>
                  <a:endParaRPr lang="en-US" sz="1050">
                    <a:latin typeface="Fira Sans" panose="020B0503050000020004" pitchFamily="34" charset="0"/>
                  </a:endParaRPr>
                </a:p>
              </p:txBody>
            </p:sp>
            <p:sp>
              <p:nvSpPr>
                <p:cNvPr id="264" name="Freeform: Shape 263">
                  <a:extLst>
                    <a:ext uri="{FF2B5EF4-FFF2-40B4-BE49-F238E27FC236}">
                      <a16:creationId xmlns:a16="http://schemas.microsoft.com/office/drawing/2014/main" id="{2D7C1829-AA37-0E65-E0A4-D0BDB704B013}"/>
                    </a:ext>
                  </a:extLst>
                </p:cNvPr>
                <p:cNvSpPr/>
                <p:nvPr/>
              </p:nvSpPr>
              <p:spPr>
                <a:xfrm>
                  <a:off x="5254370" y="3445478"/>
                  <a:ext cx="711898" cy="711898"/>
                </a:xfrm>
                <a:custGeom>
                  <a:avLst/>
                  <a:gdLst>
                    <a:gd name="connsiteX0" fmla="*/ 0 w 711898"/>
                    <a:gd name="connsiteY0" fmla="*/ 355949 h 711898"/>
                    <a:gd name="connsiteX1" fmla="*/ 355949 w 711898"/>
                    <a:gd name="connsiteY1" fmla="*/ 711899 h 711898"/>
                    <a:gd name="connsiteX2" fmla="*/ 711899 w 711898"/>
                    <a:gd name="connsiteY2" fmla="*/ 355949 h 711898"/>
                    <a:gd name="connsiteX3" fmla="*/ 711899 w 711898"/>
                    <a:gd name="connsiteY3" fmla="*/ 0 h 711898"/>
                    <a:gd name="connsiteX4" fmla="*/ 355949 w 711898"/>
                    <a:gd name="connsiteY4" fmla="*/ 0 h 711898"/>
                    <a:gd name="connsiteX5" fmla="*/ 0 w 711898"/>
                    <a:gd name="connsiteY5" fmla="*/ 355949 h 711898"/>
                    <a:gd name="connsiteX6" fmla="*/ 693039 w 711898"/>
                    <a:gd name="connsiteY6" fmla="*/ 18860 h 711898"/>
                    <a:gd name="connsiteX7" fmla="*/ 693039 w 711898"/>
                    <a:gd name="connsiteY7" fmla="*/ 355949 h 711898"/>
                    <a:gd name="connsiteX8" fmla="*/ 355949 w 711898"/>
                    <a:gd name="connsiteY8" fmla="*/ 693039 h 711898"/>
                    <a:gd name="connsiteX9" fmla="*/ 18859 w 711898"/>
                    <a:gd name="connsiteY9" fmla="*/ 355949 h 711898"/>
                    <a:gd name="connsiteX10" fmla="*/ 355949 w 711898"/>
                    <a:gd name="connsiteY10" fmla="*/ 18860 h 711898"/>
                    <a:gd name="connsiteX11" fmla="*/ 693039 w 711898"/>
                    <a:gd name="connsiteY11" fmla="*/ 18860 h 7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1898" h="711898">
                      <a:moveTo>
                        <a:pt x="0" y="355949"/>
                      </a:moveTo>
                      <a:cubicBezTo>
                        <a:pt x="0" y="552545"/>
                        <a:pt x="159353" y="711899"/>
                        <a:pt x="355949" y="711899"/>
                      </a:cubicBezTo>
                      <a:cubicBezTo>
                        <a:pt x="552545" y="711899"/>
                        <a:pt x="711899" y="552545"/>
                        <a:pt x="711899" y="355949"/>
                      </a:cubicBezTo>
                      <a:lnTo>
                        <a:pt x="711899" y="0"/>
                      </a:lnTo>
                      <a:lnTo>
                        <a:pt x="355949" y="0"/>
                      </a:lnTo>
                      <a:cubicBezTo>
                        <a:pt x="159353" y="0"/>
                        <a:pt x="0" y="159353"/>
                        <a:pt x="0" y="355949"/>
                      </a:cubicBezTo>
                      <a:close/>
                      <a:moveTo>
                        <a:pt x="693039" y="18860"/>
                      </a:moveTo>
                      <a:lnTo>
                        <a:pt x="693039" y="355949"/>
                      </a:lnTo>
                      <a:cubicBezTo>
                        <a:pt x="693039" y="542163"/>
                        <a:pt x="542163" y="693039"/>
                        <a:pt x="355949" y="693039"/>
                      </a:cubicBezTo>
                      <a:cubicBezTo>
                        <a:pt x="169736" y="693039"/>
                        <a:pt x="18859" y="542163"/>
                        <a:pt x="18859" y="355949"/>
                      </a:cubicBezTo>
                      <a:cubicBezTo>
                        <a:pt x="18859" y="169736"/>
                        <a:pt x="169736" y="18860"/>
                        <a:pt x="355949" y="18860"/>
                      </a:cubicBezTo>
                      <a:lnTo>
                        <a:pt x="693039" y="18860"/>
                      </a:lnTo>
                      <a:close/>
                    </a:path>
                  </a:pathLst>
                </a:custGeom>
                <a:solidFill>
                  <a:srgbClr val="262626"/>
                </a:solidFill>
                <a:ln w="0" cap="flat">
                  <a:noFill/>
                  <a:prstDash val="solid"/>
                  <a:miter/>
                </a:ln>
              </p:spPr>
              <p:txBody>
                <a:bodyPr rtlCol="0" anchor="ctr"/>
                <a:lstStyle/>
                <a:p>
                  <a:endParaRPr lang="en-US" sz="1050">
                    <a:latin typeface="Fira Sans" panose="020B0503050000020004" pitchFamily="34" charset="0"/>
                  </a:endParaRPr>
                </a:p>
              </p:txBody>
            </p:sp>
          </p:grpSp>
        </p:grpSp>
        <p:pic>
          <p:nvPicPr>
            <p:cNvPr id="268" name="Graphic 267">
              <a:extLst>
                <a:ext uri="{FF2B5EF4-FFF2-40B4-BE49-F238E27FC236}">
                  <a16:creationId xmlns:a16="http://schemas.microsoft.com/office/drawing/2014/main" id="{9EC6CBA0-AA3F-46E5-B773-1D699E71E4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784" y="2711023"/>
              <a:ext cx="631899" cy="630665"/>
            </a:xfrm>
            <a:prstGeom prst="rect">
              <a:avLst/>
            </a:prstGeom>
          </p:spPr>
        </p:pic>
        <p:pic>
          <p:nvPicPr>
            <p:cNvPr id="277" name="Graphic 276">
              <a:extLst>
                <a:ext uri="{FF2B5EF4-FFF2-40B4-BE49-F238E27FC236}">
                  <a16:creationId xmlns:a16="http://schemas.microsoft.com/office/drawing/2014/main" id="{C16FCB77-A941-43FB-2402-42C53FC227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5023" y="4272793"/>
              <a:ext cx="584642" cy="584642"/>
            </a:xfrm>
            <a:prstGeom prst="rect">
              <a:avLst/>
            </a:prstGeom>
          </p:spPr>
        </p:pic>
        <p:pic>
          <p:nvPicPr>
            <p:cNvPr id="279" name="Graphic 278">
              <a:extLst>
                <a:ext uri="{FF2B5EF4-FFF2-40B4-BE49-F238E27FC236}">
                  <a16:creationId xmlns:a16="http://schemas.microsoft.com/office/drawing/2014/main" id="{A2654A99-C49F-0D58-8E40-AC76DFE09A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4477" y="2920149"/>
              <a:ext cx="522554" cy="522554"/>
            </a:xfrm>
            <a:prstGeom prst="rect">
              <a:avLst/>
            </a:prstGeom>
          </p:spPr>
        </p:pic>
        <p:pic>
          <p:nvPicPr>
            <p:cNvPr id="281" name="Graphic 280">
              <a:extLst>
                <a:ext uri="{FF2B5EF4-FFF2-40B4-BE49-F238E27FC236}">
                  <a16:creationId xmlns:a16="http://schemas.microsoft.com/office/drawing/2014/main" id="{C316218E-B9A6-7E08-D7CE-EFCFEB89F1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52231" y="4337325"/>
              <a:ext cx="609600" cy="609600"/>
            </a:xfrm>
            <a:prstGeom prst="rect">
              <a:avLst/>
            </a:prstGeom>
          </p:spPr>
        </p:pic>
      </p:grpSp>
    </p:spTree>
    <p:extLst>
      <p:ext uri="{BB962C8B-B14F-4D97-AF65-F5344CB8AC3E}">
        <p14:creationId xmlns:p14="http://schemas.microsoft.com/office/powerpoint/2010/main" val="3783158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D2A82-0527-CB89-60C8-294F922A0076}"/>
              </a:ext>
            </a:extLst>
          </p:cNvPr>
          <p:cNvSpPr txBox="1"/>
          <p:nvPr/>
        </p:nvSpPr>
        <p:spPr>
          <a:xfrm>
            <a:off x="371475" y="841995"/>
            <a:ext cx="3695700" cy="369332"/>
          </a:xfrm>
          <a:prstGeom prst="rect">
            <a:avLst/>
          </a:prstGeom>
          <a:noFill/>
        </p:spPr>
        <p:txBody>
          <a:bodyPr wrap="square" rtlCol="0">
            <a:spAutoFit/>
          </a:bodyPr>
          <a:lstStyle/>
          <a:p>
            <a:r>
              <a:rPr lang="en-US" sz="1800" dirty="0">
                <a:solidFill>
                  <a:srgbClr val="262626"/>
                </a:solidFill>
                <a:latin typeface="Fira Sans" panose="020B0503050000020004" pitchFamily="34" charset="0"/>
              </a:rPr>
              <a:t>WHERE WE </a:t>
            </a:r>
            <a:r>
              <a:rPr lang="en-US" sz="1800" dirty="0">
                <a:solidFill>
                  <a:srgbClr val="33AFEA"/>
                </a:solidFill>
                <a:latin typeface="Fira Sans" panose="020B0503050000020004" pitchFamily="34" charset="0"/>
              </a:rPr>
              <a:t>DO BUSINESS</a:t>
            </a:r>
          </a:p>
        </p:txBody>
      </p:sp>
      <p:sp>
        <p:nvSpPr>
          <p:cNvPr id="3" name="TextBox 2">
            <a:extLst>
              <a:ext uri="{FF2B5EF4-FFF2-40B4-BE49-F238E27FC236}">
                <a16:creationId xmlns:a16="http://schemas.microsoft.com/office/drawing/2014/main" id="{4F42914C-248D-952F-0736-F10B40F40BE9}"/>
              </a:ext>
            </a:extLst>
          </p:cNvPr>
          <p:cNvSpPr txBox="1"/>
          <p:nvPr/>
        </p:nvSpPr>
        <p:spPr>
          <a:xfrm>
            <a:off x="3176772" y="4792457"/>
            <a:ext cx="3262622" cy="273280"/>
          </a:xfrm>
          <a:prstGeom prst="rect">
            <a:avLst/>
          </a:prstGeom>
          <a:noFill/>
        </p:spPr>
        <p:txBody>
          <a:bodyPr wrap="square" rtlCol="0">
            <a:spAutoFit/>
          </a:bodyPr>
          <a:lstStyle/>
          <a:p>
            <a:pPr algn="ctr">
              <a:lnSpc>
                <a:spcPct val="120000"/>
              </a:lnSpc>
            </a:pPr>
            <a:r>
              <a:rPr lang="en-US" sz="1050" b="1" dirty="0">
                <a:solidFill>
                  <a:srgbClr val="000000"/>
                </a:solidFill>
                <a:latin typeface="Fira Sans" panose="020B0503050000020004" pitchFamily="34" charset="0"/>
                <a:ea typeface="Roboto light" panose="02000000000000000000" pitchFamily="2" charset="0"/>
                <a:cs typeface="Roboto light" panose="02000000000000000000" pitchFamily="2" charset="0"/>
                <a:sym typeface="Calibri"/>
              </a:rPr>
              <a:t>UNIDO TC Projects Globally</a:t>
            </a:r>
          </a:p>
        </p:txBody>
      </p:sp>
      <p:pic>
        <p:nvPicPr>
          <p:cNvPr id="4" name="Picture 3">
            <a:extLst>
              <a:ext uri="{FF2B5EF4-FFF2-40B4-BE49-F238E27FC236}">
                <a16:creationId xmlns:a16="http://schemas.microsoft.com/office/drawing/2014/main" id="{59927566-6F2F-6BE0-F429-625D73C1C814}"/>
              </a:ext>
            </a:extLst>
          </p:cNvPr>
          <p:cNvPicPr>
            <a:picLocks noChangeAspect="1"/>
          </p:cNvPicPr>
          <p:nvPr/>
        </p:nvPicPr>
        <p:blipFill rotWithShape="1">
          <a:blip r:embed="rId3"/>
          <a:srcRect l="-196" t="-106" r="-30" b="-170"/>
          <a:stretch/>
        </p:blipFill>
        <p:spPr>
          <a:xfrm>
            <a:off x="1065737" y="1286545"/>
            <a:ext cx="7012526" cy="3465287"/>
          </a:xfrm>
          <a:prstGeom prst="roundRect">
            <a:avLst>
              <a:gd name="adj" fmla="val 4710"/>
            </a:avLst>
          </a:prstGeom>
          <a:ln w="107950">
            <a:noFill/>
          </a:ln>
        </p:spPr>
      </p:pic>
    </p:spTree>
    <p:extLst>
      <p:ext uri="{BB962C8B-B14F-4D97-AF65-F5344CB8AC3E}">
        <p14:creationId xmlns:p14="http://schemas.microsoft.com/office/powerpoint/2010/main" val="225227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D2A82-0527-CB89-60C8-294F922A0076}"/>
              </a:ext>
            </a:extLst>
          </p:cNvPr>
          <p:cNvSpPr txBox="1"/>
          <p:nvPr/>
        </p:nvSpPr>
        <p:spPr>
          <a:xfrm>
            <a:off x="371475" y="841995"/>
            <a:ext cx="3695700" cy="369332"/>
          </a:xfrm>
          <a:prstGeom prst="rect">
            <a:avLst/>
          </a:prstGeom>
          <a:noFill/>
        </p:spPr>
        <p:txBody>
          <a:bodyPr wrap="square" rtlCol="0">
            <a:spAutoFit/>
          </a:bodyPr>
          <a:lstStyle/>
          <a:p>
            <a:r>
              <a:rPr lang="en-US" sz="1800" dirty="0">
                <a:solidFill>
                  <a:srgbClr val="262626"/>
                </a:solidFill>
                <a:latin typeface="Fira Sans" panose="020B0503050000020004" pitchFamily="34" charset="0"/>
              </a:rPr>
              <a:t>PROCUREMENT </a:t>
            </a:r>
            <a:r>
              <a:rPr lang="en-US" sz="1800" dirty="0">
                <a:solidFill>
                  <a:srgbClr val="33AFEA"/>
                </a:solidFill>
                <a:latin typeface="Fira Sans" panose="020B0503050000020004" pitchFamily="34" charset="0"/>
              </a:rPr>
              <a:t>PRINCIPALS</a:t>
            </a:r>
          </a:p>
        </p:txBody>
      </p:sp>
      <p:grpSp>
        <p:nvGrpSpPr>
          <p:cNvPr id="98" name="Group 97">
            <a:extLst>
              <a:ext uri="{FF2B5EF4-FFF2-40B4-BE49-F238E27FC236}">
                <a16:creationId xmlns:a16="http://schemas.microsoft.com/office/drawing/2014/main" id="{1551C64F-B09D-E6B9-C678-152D6ABFEFC9}"/>
              </a:ext>
            </a:extLst>
          </p:cNvPr>
          <p:cNvGrpSpPr/>
          <p:nvPr/>
        </p:nvGrpSpPr>
        <p:grpSpPr>
          <a:xfrm>
            <a:off x="390458" y="1722893"/>
            <a:ext cx="1797850" cy="1979372"/>
            <a:chOff x="520610" y="2297190"/>
            <a:chExt cx="2397133" cy="2639163"/>
          </a:xfrm>
        </p:grpSpPr>
        <p:grpSp>
          <p:nvGrpSpPr>
            <p:cNvPr id="72" name="Group 71">
              <a:extLst>
                <a:ext uri="{FF2B5EF4-FFF2-40B4-BE49-F238E27FC236}">
                  <a16:creationId xmlns:a16="http://schemas.microsoft.com/office/drawing/2014/main" id="{24478570-E8A1-9F65-524A-DC0203A0D786}"/>
                </a:ext>
              </a:extLst>
            </p:cNvPr>
            <p:cNvGrpSpPr/>
            <p:nvPr/>
          </p:nvGrpSpPr>
          <p:grpSpPr>
            <a:xfrm>
              <a:off x="520610" y="2297190"/>
              <a:ext cx="2397133" cy="2639163"/>
              <a:chOff x="520610" y="2516265"/>
              <a:chExt cx="2397133" cy="2639163"/>
            </a:xfrm>
          </p:grpSpPr>
          <p:grpSp>
            <p:nvGrpSpPr>
              <p:cNvPr id="6" name="Graphic 3">
                <a:extLst>
                  <a:ext uri="{FF2B5EF4-FFF2-40B4-BE49-F238E27FC236}">
                    <a16:creationId xmlns:a16="http://schemas.microsoft.com/office/drawing/2014/main" id="{701D556E-20CF-4E8E-2BBD-4C1F2FC51E06}"/>
                  </a:ext>
                </a:extLst>
              </p:cNvPr>
              <p:cNvGrpSpPr/>
              <p:nvPr/>
            </p:nvGrpSpPr>
            <p:grpSpPr>
              <a:xfrm>
                <a:off x="520610" y="2854600"/>
                <a:ext cx="2397133" cy="1951515"/>
                <a:chOff x="520610" y="2854600"/>
                <a:chExt cx="2397133" cy="1951515"/>
              </a:xfrm>
              <a:noFill/>
            </p:grpSpPr>
            <p:grpSp>
              <p:nvGrpSpPr>
                <p:cNvPr id="7" name="Graphic 3">
                  <a:extLst>
                    <a:ext uri="{FF2B5EF4-FFF2-40B4-BE49-F238E27FC236}">
                      <a16:creationId xmlns:a16="http://schemas.microsoft.com/office/drawing/2014/main" id="{37457BD9-2424-10F0-9FBB-93FFBAF887D2}"/>
                    </a:ext>
                  </a:extLst>
                </p:cNvPr>
                <p:cNvGrpSpPr/>
                <p:nvPr/>
              </p:nvGrpSpPr>
              <p:grpSpPr>
                <a:xfrm>
                  <a:off x="520610" y="2854600"/>
                  <a:ext cx="2397133" cy="1951515"/>
                  <a:chOff x="520610" y="2854600"/>
                  <a:chExt cx="2397133" cy="1951515"/>
                </a:xfrm>
                <a:noFill/>
              </p:grpSpPr>
              <p:sp>
                <p:nvSpPr>
                  <p:cNvPr id="8" name="Freeform: Shape 7">
                    <a:extLst>
                      <a:ext uri="{FF2B5EF4-FFF2-40B4-BE49-F238E27FC236}">
                        <a16:creationId xmlns:a16="http://schemas.microsoft.com/office/drawing/2014/main" id="{6C0F53DD-6DA0-0937-E6D9-779743E55A83}"/>
                      </a:ext>
                    </a:extLst>
                  </p:cNvPr>
                  <p:cNvSpPr/>
                  <p:nvPr/>
                </p:nvSpPr>
                <p:spPr>
                  <a:xfrm rot="10800000">
                    <a:off x="520610" y="2854632"/>
                    <a:ext cx="2397133" cy="1951483"/>
                  </a:xfrm>
                  <a:custGeom>
                    <a:avLst/>
                    <a:gdLst>
                      <a:gd name="connsiteX0" fmla="*/ 0 w 2397133"/>
                      <a:gd name="connsiteY0" fmla="*/ 0 h 1951483"/>
                      <a:gd name="connsiteX1" fmla="*/ 2397134 w 2397133"/>
                      <a:gd name="connsiteY1" fmla="*/ 0 h 1951483"/>
                      <a:gd name="connsiteX2" fmla="*/ 2397134 w 2397133"/>
                      <a:gd name="connsiteY2" fmla="*/ 1951484 h 1951483"/>
                      <a:gd name="connsiteX3" fmla="*/ 0 w 2397133"/>
                      <a:gd name="connsiteY3" fmla="*/ 1951484 h 1951483"/>
                    </a:gdLst>
                    <a:ahLst/>
                    <a:cxnLst>
                      <a:cxn ang="0">
                        <a:pos x="connsiteX0" y="connsiteY0"/>
                      </a:cxn>
                      <a:cxn ang="0">
                        <a:pos x="connsiteX1" y="connsiteY1"/>
                      </a:cxn>
                      <a:cxn ang="0">
                        <a:pos x="connsiteX2" y="connsiteY2"/>
                      </a:cxn>
                      <a:cxn ang="0">
                        <a:pos x="connsiteX3" y="connsiteY3"/>
                      </a:cxn>
                    </a:cxnLst>
                    <a:rect l="l" t="t" r="r" b="b"/>
                    <a:pathLst>
                      <a:path w="2397133" h="1951483">
                        <a:moveTo>
                          <a:pt x="0" y="0"/>
                        </a:moveTo>
                        <a:lnTo>
                          <a:pt x="2397134" y="0"/>
                        </a:lnTo>
                        <a:lnTo>
                          <a:pt x="2397134" y="1951484"/>
                        </a:lnTo>
                        <a:lnTo>
                          <a:pt x="0" y="1951484"/>
                        </a:lnTo>
                        <a:close/>
                      </a:path>
                    </a:pathLst>
                  </a:custGeom>
                  <a:noFill/>
                  <a:ln w="6328" cap="flat">
                    <a:solidFill>
                      <a:srgbClr val="333333"/>
                    </a:solidFill>
                    <a:prstDash val="solid"/>
                    <a:miter/>
                  </a:ln>
                </p:spPr>
                <p:txBody>
                  <a:bodyPr rtlCol="0" anchor="ctr"/>
                  <a:lstStyle/>
                  <a:p>
                    <a:endParaRPr lang="en-US" sz="1050"/>
                  </a:p>
                </p:txBody>
              </p:sp>
              <p:sp>
                <p:nvSpPr>
                  <p:cNvPr id="9" name="Freeform: Shape 8">
                    <a:extLst>
                      <a:ext uri="{FF2B5EF4-FFF2-40B4-BE49-F238E27FC236}">
                        <a16:creationId xmlns:a16="http://schemas.microsoft.com/office/drawing/2014/main" id="{E1806081-F78A-301E-4791-B6F25F6EAEE8}"/>
                      </a:ext>
                    </a:extLst>
                  </p:cNvPr>
                  <p:cNvSpPr/>
                  <p:nvPr/>
                </p:nvSpPr>
                <p:spPr>
                  <a:xfrm>
                    <a:off x="520610" y="2854600"/>
                    <a:ext cx="513703" cy="975741"/>
                  </a:xfrm>
                  <a:custGeom>
                    <a:avLst/>
                    <a:gdLst>
                      <a:gd name="connsiteX0" fmla="*/ 0 w 513703"/>
                      <a:gd name="connsiteY0" fmla="*/ 975742 h 975741"/>
                      <a:gd name="connsiteX1" fmla="*/ 0 w 513703"/>
                      <a:gd name="connsiteY1" fmla="*/ 0 h 975741"/>
                      <a:gd name="connsiteX2" fmla="*/ 513703 w 513703"/>
                      <a:gd name="connsiteY2" fmla="*/ 0 h 975741"/>
                    </a:gdLst>
                    <a:ahLst/>
                    <a:cxnLst>
                      <a:cxn ang="0">
                        <a:pos x="connsiteX0" y="connsiteY0"/>
                      </a:cxn>
                      <a:cxn ang="0">
                        <a:pos x="connsiteX1" y="connsiteY1"/>
                      </a:cxn>
                      <a:cxn ang="0">
                        <a:pos x="connsiteX2" y="connsiteY2"/>
                      </a:cxn>
                    </a:cxnLst>
                    <a:rect l="l" t="t" r="r" b="b"/>
                    <a:pathLst>
                      <a:path w="513703" h="975741">
                        <a:moveTo>
                          <a:pt x="0" y="975742"/>
                        </a:moveTo>
                        <a:lnTo>
                          <a:pt x="0" y="0"/>
                        </a:lnTo>
                        <a:lnTo>
                          <a:pt x="513703" y="0"/>
                        </a:lnTo>
                      </a:path>
                    </a:pathLst>
                  </a:custGeom>
                  <a:noFill/>
                  <a:ln w="50620" cap="flat">
                    <a:solidFill>
                      <a:srgbClr val="33AFEA"/>
                    </a:solidFill>
                    <a:prstDash val="solid"/>
                    <a:miter/>
                  </a:ln>
                </p:spPr>
                <p:txBody>
                  <a:bodyPr rtlCol="0" anchor="ctr"/>
                  <a:lstStyle/>
                  <a:p>
                    <a:endParaRPr lang="en-US" sz="1050"/>
                  </a:p>
                </p:txBody>
              </p:sp>
            </p:grpSp>
            <p:sp>
              <p:nvSpPr>
                <p:cNvPr id="10" name="Freeform: Shape 9">
                  <a:extLst>
                    <a:ext uri="{FF2B5EF4-FFF2-40B4-BE49-F238E27FC236}">
                      <a16:creationId xmlns:a16="http://schemas.microsoft.com/office/drawing/2014/main" id="{85F962F7-967A-96CB-ABB8-163A77EE599A}"/>
                    </a:ext>
                  </a:extLst>
                </p:cNvPr>
                <p:cNvSpPr/>
                <p:nvPr/>
              </p:nvSpPr>
              <p:spPr>
                <a:xfrm>
                  <a:off x="2404040" y="3830342"/>
                  <a:ext cx="513703" cy="975741"/>
                </a:xfrm>
                <a:custGeom>
                  <a:avLst/>
                  <a:gdLst>
                    <a:gd name="connsiteX0" fmla="*/ 513703 w 513703"/>
                    <a:gd name="connsiteY0" fmla="*/ 0 h 975741"/>
                    <a:gd name="connsiteX1" fmla="*/ 513703 w 513703"/>
                    <a:gd name="connsiteY1" fmla="*/ 975742 h 975741"/>
                    <a:gd name="connsiteX2" fmla="*/ 0 w 513703"/>
                    <a:gd name="connsiteY2" fmla="*/ 975742 h 975741"/>
                  </a:gdLst>
                  <a:ahLst/>
                  <a:cxnLst>
                    <a:cxn ang="0">
                      <a:pos x="connsiteX0" y="connsiteY0"/>
                    </a:cxn>
                    <a:cxn ang="0">
                      <a:pos x="connsiteX1" y="connsiteY1"/>
                    </a:cxn>
                    <a:cxn ang="0">
                      <a:pos x="connsiteX2" y="connsiteY2"/>
                    </a:cxn>
                  </a:cxnLst>
                  <a:rect l="l" t="t" r="r" b="b"/>
                  <a:pathLst>
                    <a:path w="513703" h="975741">
                      <a:moveTo>
                        <a:pt x="513703" y="0"/>
                      </a:moveTo>
                      <a:lnTo>
                        <a:pt x="513703" y="975742"/>
                      </a:lnTo>
                      <a:lnTo>
                        <a:pt x="0" y="975742"/>
                      </a:lnTo>
                    </a:path>
                  </a:pathLst>
                </a:custGeom>
                <a:noFill/>
                <a:ln w="50620" cap="flat">
                  <a:solidFill>
                    <a:srgbClr val="33AFEA"/>
                  </a:solidFill>
                  <a:prstDash val="solid"/>
                  <a:miter/>
                </a:ln>
              </p:spPr>
              <p:txBody>
                <a:bodyPr rtlCol="0" anchor="ctr"/>
                <a:lstStyle/>
                <a:p>
                  <a:endParaRPr lang="en-US" sz="1050"/>
                </a:p>
              </p:txBody>
            </p:sp>
          </p:grpSp>
          <p:sp>
            <p:nvSpPr>
              <p:cNvPr id="14" name="Freeform: Shape 13">
                <a:extLst>
                  <a:ext uri="{FF2B5EF4-FFF2-40B4-BE49-F238E27FC236}">
                    <a16:creationId xmlns:a16="http://schemas.microsoft.com/office/drawing/2014/main" id="{D27FC118-4F5A-2E34-B789-72A156A54771}"/>
                  </a:ext>
                </a:extLst>
              </p:cNvPr>
              <p:cNvSpPr/>
              <p:nvPr/>
            </p:nvSpPr>
            <p:spPr>
              <a:xfrm rot="5400000">
                <a:off x="1494611" y="4061235"/>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33AFEA"/>
              </a:solidFill>
              <a:ln w="0" cap="flat">
                <a:noFill/>
                <a:prstDash val="solid"/>
                <a:miter/>
              </a:ln>
            </p:spPr>
            <p:txBody>
              <a:bodyPr rtlCol="0" anchor="ctr"/>
              <a:lstStyle/>
              <a:p>
                <a:endParaRPr lang="en-US" sz="1050"/>
              </a:p>
            </p:txBody>
          </p:sp>
          <p:sp>
            <p:nvSpPr>
              <p:cNvPr id="15" name="Freeform: Shape 14">
                <a:extLst>
                  <a:ext uri="{FF2B5EF4-FFF2-40B4-BE49-F238E27FC236}">
                    <a16:creationId xmlns:a16="http://schemas.microsoft.com/office/drawing/2014/main" id="{7C8F0A40-A43C-B525-4901-92C1853861B5}"/>
                  </a:ext>
                </a:extLst>
              </p:cNvPr>
              <p:cNvSpPr/>
              <p:nvPr/>
            </p:nvSpPr>
            <p:spPr>
              <a:xfrm rot="16200000">
                <a:off x="1494611" y="1871170"/>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33AFEA"/>
              </a:solidFill>
              <a:ln w="0" cap="flat">
                <a:noFill/>
                <a:prstDash val="solid"/>
                <a:miter/>
              </a:ln>
            </p:spPr>
            <p:txBody>
              <a:bodyPr rtlCol="0" anchor="ctr"/>
              <a:lstStyle/>
              <a:p>
                <a:endParaRPr lang="en-US" sz="1050"/>
              </a:p>
            </p:txBody>
          </p:sp>
          <p:sp>
            <p:nvSpPr>
              <p:cNvPr id="16" name="Freeform: Shape 15">
                <a:extLst>
                  <a:ext uri="{FF2B5EF4-FFF2-40B4-BE49-F238E27FC236}">
                    <a16:creationId xmlns:a16="http://schemas.microsoft.com/office/drawing/2014/main" id="{3B1BF3AF-D3BB-99DF-1FD5-9CB49A496C5E}"/>
                  </a:ext>
                </a:extLst>
              </p:cNvPr>
              <p:cNvSpPr/>
              <p:nvPr/>
            </p:nvSpPr>
            <p:spPr>
              <a:xfrm rot="5400000">
                <a:off x="520610" y="2854599"/>
                <a:ext cx="2397133" cy="1951483"/>
              </a:xfrm>
              <a:custGeom>
                <a:avLst/>
                <a:gdLst>
                  <a:gd name="connsiteX0" fmla="*/ 2233092 w 2397133"/>
                  <a:gd name="connsiteY0" fmla="*/ 0 h 1951483"/>
                  <a:gd name="connsiteX1" fmla="*/ 2397134 w 2397133"/>
                  <a:gd name="connsiteY1" fmla="*/ 164042 h 1951483"/>
                  <a:gd name="connsiteX2" fmla="*/ 2397134 w 2397133"/>
                  <a:gd name="connsiteY2" fmla="*/ 1787442 h 1951483"/>
                  <a:gd name="connsiteX3" fmla="*/ 2233092 w 2397133"/>
                  <a:gd name="connsiteY3" fmla="*/ 1951484 h 1951483"/>
                  <a:gd name="connsiteX4" fmla="*/ 164042 w 2397133"/>
                  <a:gd name="connsiteY4" fmla="*/ 1951484 h 1951483"/>
                  <a:gd name="connsiteX5" fmla="*/ 0 w 2397133"/>
                  <a:gd name="connsiteY5" fmla="*/ 1787442 h 1951483"/>
                  <a:gd name="connsiteX6" fmla="*/ 0 w 2397133"/>
                  <a:gd name="connsiteY6" fmla="*/ 164042 h 1951483"/>
                  <a:gd name="connsiteX7" fmla="*/ 164042 w 2397133"/>
                  <a:gd name="connsiteY7" fmla="*/ 0 h 19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7133" h="1951483">
                    <a:moveTo>
                      <a:pt x="2233092" y="0"/>
                    </a:moveTo>
                    <a:cubicBezTo>
                      <a:pt x="2323690" y="0"/>
                      <a:pt x="2397134" y="73444"/>
                      <a:pt x="2397134" y="164042"/>
                    </a:cubicBezTo>
                    <a:lnTo>
                      <a:pt x="2397134" y="1787442"/>
                    </a:lnTo>
                    <a:cubicBezTo>
                      <a:pt x="2397134" y="1878040"/>
                      <a:pt x="2323689" y="1951484"/>
                      <a:pt x="2233092" y="1951484"/>
                    </a:cubicBezTo>
                    <a:lnTo>
                      <a:pt x="164042" y="1951484"/>
                    </a:lnTo>
                    <a:cubicBezTo>
                      <a:pt x="73444" y="1951484"/>
                      <a:pt x="0" y="1878040"/>
                      <a:pt x="0" y="1787442"/>
                    </a:cubicBezTo>
                    <a:lnTo>
                      <a:pt x="0" y="164042"/>
                    </a:lnTo>
                    <a:cubicBezTo>
                      <a:pt x="0" y="73444"/>
                      <a:pt x="73444" y="0"/>
                      <a:pt x="164042" y="0"/>
                    </a:cubicBezTo>
                    <a:close/>
                  </a:path>
                </a:pathLst>
              </a:custGeom>
              <a:solidFill>
                <a:srgbClr val="FFFFFF"/>
              </a:solidFill>
              <a:ln w="0" cap="flat">
                <a:noFill/>
                <a:prstDash val="solid"/>
                <a:miter/>
              </a:ln>
              <a:effectLst>
                <a:outerShdw blurRad="254000" dist="38100" algn="l" rotWithShape="0">
                  <a:prstClr val="black">
                    <a:alpha val="26000"/>
                  </a:prstClr>
                </a:outerShdw>
              </a:effectLst>
            </p:spPr>
            <p:txBody>
              <a:bodyPr rtlCol="0" anchor="ctr"/>
              <a:lstStyle/>
              <a:p>
                <a:endParaRPr lang="en-US" sz="1050"/>
              </a:p>
            </p:txBody>
          </p:sp>
        </p:grpSp>
        <p:pic>
          <p:nvPicPr>
            <p:cNvPr id="76" name="Graphic 75">
              <a:extLst>
                <a:ext uri="{FF2B5EF4-FFF2-40B4-BE49-F238E27FC236}">
                  <a16:creationId xmlns:a16="http://schemas.microsoft.com/office/drawing/2014/main" id="{1039A19C-F73E-D68F-81C7-0E32473F7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9922" y="2566191"/>
              <a:ext cx="449099" cy="449099"/>
            </a:xfrm>
            <a:prstGeom prst="rect">
              <a:avLst/>
            </a:prstGeom>
          </p:spPr>
        </p:pic>
        <p:sp>
          <p:nvSpPr>
            <p:cNvPr id="77" name="TextBox 76">
              <a:extLst>
                <a:ext uri="{FF2B5EF4-FFF2-40B4-BE49-F238E27FC236}">
                  <a16:creationId xmlns:a16="http://schemas.microsoft.com/office/drawing/2014/main" id="{C22CB38B-997F-8CD3-C7D9-5806B70A2796}"/>
                </a:ext>
              </a:extLst>
            </p:cNvPr>
            <p:cNvSpPr txBox="1"/>
            <p:nvPr/>
          </p:nvSpPr>
          <p:spPr>
            <a:xfrm>
              <a:off x="919099" y="3237491"/>
              <a:ext cx="1550745" cy="553997"/>
            </a:xfrm>
            <a:prstGeom prst="rect">
              <a:avLst/>
            </a:prstGeom>
            <a:noFill/>
          </p:spPr>
          <p:txBody>
            <a:bodyPr wrap="square" rtlCol="0">
              <a:spAutoFit/>
            </a:bodyPr>
            <a:lstStyle/>
            <a:p>
              <a:pPr algn="ctr"/>
              <a:r>
                <a:rPr lang="en-US" sz="1050" b="1" dirty="0">
                  <a:solidFill>
                    <a:srgbClr val="33AFEA"/>
                  </a:solidFill>
                  <a:latin typeface="Poppins" panose="00000500000000000000" pitchFamily="2" charset="0"/>
                  <a:ea typeface="Calibri"/>
                  <a:cs typeface="Poppins" panose="00000500000000000000" pitchFamily="2" charset="0"/>
                  <a:sym typeface="Calibri"/>
                </a:rPr>
                <a:t>Best Value for Money</a:t>
              </a:r>
            </a:p>
          </p:txBody>
        </p:sp>
        <p:sp>
          <p:nvSpPr>
            <p:cNvPr id="78" name="TextBox 77">
              <a:extLst>
                <a:ext uri="{FF2B5EF4-FFF2-40B4-BE49-F238E27FC236}">
                  <a16:creationId xmlns:a16="http://schemas.microsoft.com/office/drawing/2014/main" id="{4F42914C-248D-952F-0736-F10B40F40BE9}"/>
                </a:ext>
              </a:extLst>
            </p:cNvPr>
            <p:cNvSpPr txBox="1"/>
            <p:nvPr/>
          </p:nvSpPr>
          <p:spPr>
            <a:xfrm>
              <a:off x="793667" y="4043912"/>
              <a:ext cx="1850986" cy="364373"/>
            </a:xfrm>
            <a:prstGeom prst="rect">
              <a:avLst/>
            </a:prstGeom>
            <a:noFill/>
          </p:spPr>
          <p:txBody>
            <a:bodyPr wrap="square" rtlCol="0">
              <a:spAutoFit/>
            </a:bodyPr>
            <a:lstStyle/>
            <a:p>
              <a:pPr algn="ctr">
                <a:lnSpc>
                  <a:spcPct val="120000"/>
                </a:lnSpc>
              </a:pPr>
              <a:r>
                <a:rPr lang="en-US" sz="1050" dirty="0">
                  <a:solidFill>
                    <a:srgbClr val="000000"/>
                  </a:solidFill>
                  <a:ea typeface="Roboto light" panose="02000000000000000000" pitchFamily="2" charset="0"/>
                  <a:cs typeface="Roboto light" panose="02000000000000000000" pitchFamily="2" charset="0"/>
                  <a:sym typeface="Calibri"/>
                </a:rPr>
                <a:t>Open Competition</a:t>
              </a:r>
            </a:p>
          </p:txBody>
        </p:sp>
      </p:grpSp>
      <p:grpSp>
        <p:nvGrpSpPr>
          <p:cNvPr id="99" name="Group 98">
            <a:extLst>
              <a:ext uri="{FF2B5EF4-FFF2-40B4-BE49-F238E27FC236}">
                <a16:creationId xmlns:a16="http://schemas.microsoft.com/office/drawing/2014/main" id="{643CF699-4EBB-9D7D-EDAC-DAEF238D5992}"/>
              </a:ext>
            </a:extLst>
          </p:cNvPr>
          <p:cNvGrpSpPr/>
          <p:nvPr/>
        </p:nvGrpSpPr>
        <p:grpSpPr>
          <a:xfrm>
            <a:off x="2431096" y="1722893"/>
            <a:ext cx="1797850" cy="1979372"/>
            <a:chOff x="3241461" y="2297190"/>
            <a:chExt cx="2397133" cy="2639163"/>
          </a:xfrm>
        </p:grpSpPr>
        <p:grpSp>
          <p:nvGrpSpPr>
            <p:cNvPr id="73" name="Group 72">
              <a:extLst>
                <a:ext uri="{FF2B5EF4-FFF2-40B4-BE49-F238E27FC236}">
                  <a16:creationId xmlns:a16="http://schemas.microsoft.com/office/drawing/2014/main" id="{FAD76EB6-5FE4-9EE6-BC70-8C9A2DDBD4D0}"/>
                </a:ext>
              </a:extLst>
            </p:cNvPr>
            <p:cNvGrpSpPr/>
            <p:nvPr/>
          </p:nvGrpSpPr>
          <p:grpSpPr>
            <a:xfrm>
              <a:off x="3241461" y="2297190"/>
              <a:ext cx="2397133" cy="2639163"/>
              <a:chOff x="3241461" y="2516265"/>
              <a:chExt cx="2397133" cy="2639163"/>
            </a:xfrm>
          </p:grpSpPr>
          <p:grpSp>
            <p:nvGrpSpPr>
              <p:cNvPr id="17" name="Graphic 3">
                <a:extLst>
                  <a:ext uri="{FF2B5EF4-FFF2-40B4-BE49-F238E27FC236}">
                    <a16:creationId xmlns:a16="http://schemas.microsoft.com/office/drawing/2014/main" id="{0AF8FC0C-F396-D687-9151-F0D48BA65E93}"/>
                  </a:ext>
                </a:extLst>
              </p:cNvPr>
              <p:cNvGrpSpPr/>
              <p:nvPr/>
            </p:nvGrpSpPr>
            <p:grpSpPr>
              <a:xfrm>
                <a:off x="3241461" y="2854600"/>
                <a:ext cx="2397133" cy="1951515"/>
                <a:chOff x="3241461" y="2854600"/>
                <a:chExt cx="2397133" cy="1951515"/>
              </a:xfrm>
              <a:noFill/>
            </p:grpSpPr>
            <p:grpSp>
              <p:nvGrpSpPr>
                <p:cNvPr id="18" name="Graphic 3">
                  <a:extLst>
                    <a:ext uri="{FF2B5EF4-FFF2-40B4-BE49-F238E27FC236}">
                      <a16:creationId xmlns:a16="http://schemas.microsoft.com/office/drawing/2014/main" id="{8CDEB3F8-036E-F386-8F91-71F59D772947}"/>
                    </a:ext>
                  </a:extLst>
                </p:cNvPr>
                <p:cNvGrpSpPr/>
                <p:nvPr/>
              </p:nvGrpSpPr>
              <p:grpSpPr>
                <a:xfrm>
                  <a:off x="3241461" y="2854600"/>
                  <a:ext cx="2397133" cy="1951515"/>
                  <a:chOff x="3241461" y="2854600"/>
                  <a:chExt cx="2397133" cy="1951515"/>
                </a:xfrm>
                <a:noFill/>
              </p:grpSpPr>
              <p:sp>
                <p:nvSpPr>
                  <p:cNvPr id="19" name="Freeform: Shape 18">
                    <a:extLst>
                      <a:ext uri="{FF2B5EF4-FFF2-40B4-BE49-F238E27FC236}">
                        <a16:creationId xmlns:a16="http://schemas.microsoft.com/office/drawing/2014/main" id="{D3D0327C-87D5-BF81-E0C6-454A9F1C2169}"/>
                      </a:ext>
                    </a:extLst>
                  </p:cNvPr>
                  <p:cNvSpPr/>
                  <p:nvPr/>
                </p:nvSpPr>
                <p:spPr>
                  <a:xfrm rot="10800000">
                    <a:off x="3241461" y="2854632"/>
                    <a:ext cx="2397133" cy="1951483"/>
                  </a:xfrm>
                  <a:custGeom>
                    <a:avLst/>
                    <a:gdLst>
                      <a:gd name="connsiteX0" fmla="*/ 0 w 2397133"/>
                      <a:gd name="connsiteY0" fmla="*/ 0 h 1951483"/>
                      <a:gd name="connsiteX1" fmla="*/ 2397134 w 2397133"/>
                      <a:gd name="connsiteY1" fmla="*/ 0 h 1951483"/>
                      <a:gd name="connsiteX2" fmla="*/ 2397134 w 2397133"/>
                      <a:gd name="connsiteY2" fmla="*/ 1951484 h 1951483"/>
                      <a:gd name="connsiteX3" fmla="*/ 0 w 2397133"/>
                      <a:gd name="connsiteY3" fmla="*/ 1951484 h 1951483"/>
                    </a:gdLst>
                    <a:ahLst/>
                    <a:cxnLst>
                      <a:cxn ang="0">
                        <a:pos x="connsiteX0" y="connsiteY0"/>
                      </a:cxn>
                      <a:cxn ang="0">
                        <a:pos x="connsiteX1" y="connsiteY1"/>
                      </a:cxn>
                      <a:cxn ang="0">
                        <a:pos x="connsiteX2" y="connsiteY2"/>
                      </a:cxn>
                      <a:cxn ang="0">
                        <a:pos x="connsiteX3" y="connsiteY3"/>
                      </a:cxn>
                    </a:cxnLst>
                    <a:rect l="l" t="t" r="r" b="b"/>
                    <a:pathLst>
                      <a:path w="2397133" h="1951483">
                        <a:moveTo>
                          <a:pt x="0" y="0"/>
                        </a:moveTo>
                        <a:lnTo>
                          <a:pt x="2397134" y="0"/>
                        </a:lnTo>
                        <a:lnTo>
                          <a:pt x="2397134" y="1951484"/>
                        </a:lnTo>
                        <a:lnTo>
                          <a:pt x="0" y="1951484"/>
                        </a:lnTo>
                        <a:close/>
                      </a:path>
                    </a:pathLst>
                  </a:custGeom>
                  <a:noFill/>
                  <a:ln w="6328" cap="flat">
                    <a:solidFill>
                      <a:srgbClr val="333333"/>
                    </a:solidFill>
                    <a:prstDash val="solid"/>
                    <a:miter/>
                  </a:ln>
                </p:spPr>
                <p:txBody>
                  <a:bodyPr rtlCol="0" anchor="ctr"/>
                  <a:lstStyle/>
                  <a:p>
                    <a:endParaRPr lang="en-US" sz="1050"/>
                  </a:p>
                </p:txBody>
              </p:sp>
              <p:sp>
                <p:nvSpPr>
                  <p:cNvPr id="20" name="Freeform: Shape 19">
                    <a:extLst>
                      <a:ext uri="{FF2B5EF4-FFF2-40B4-BE49-F238E27FC236}">
                        <a16:creationId xmlns:a16="http://schemas.microsoft.com/office/drawing/2014/main" id="{0F343E56-DB47-0C03-06F3-7DB44869C57C}"/>
                      </a:ext>
                    </a:extLst>
                  </p:cNvPr>
                  <p:cNvSpPr/>
                  <p:nvPr/>
                </p:nvSpPr>
                <p:spPr>
                  <a:xfrm>
                    <a:off x="3241461" y="2854600"/>
                    <a:ext cx="513703" cy="975741"/>
                  </a:xfrm>
                  <a:custGeom>
                    <a:avLst/>
                    <a:gdLst>
                      <a:gd name="connsiteX0" fmla="*/ 0 w 513703"/>
                      <a:gd name="connsiteY0" fmla="*/ 975742 h 975741"/>
                      <a:gd name="connsiteX1" fmla="*/ 0 w 513703"/>
                      <a:gd name="connsiteY1" fmla="*/ 0 h 975741"/>
                      <a:gd name="connsiteX2" fmla="*/ 513703 w 513703"/>
                      <a:gd name="connsiteY2" fmla="*/ 0 h 975741"/>
                    </a:gdLst>
                    <a:ahLst/>
                    <a:cxnLst>
                      <a:cxn ang="0">
                        <a:pos x="connsiteX0" y="connsiteY0"/>
                      </a:cxn>
                      <a:cxn ang="0">
                        <a:pos x="connsiteX1" y="connsiteY1"/>
                      </a:cxn>
                      <a:cxn ang="0">
                        <a:pos x="connsiteX2" y="connsiteY2"/>
                      </a:cxn>
                    </a:cxnLst>
                    <a:rect l="l" t="t" r="r" b="b"/>
                    <a:pathLst>
                      <a:path w="513703" h="975741">
                        <a:moveTo>
                          <a:pt x="0" y="975742"/>
                        </a:moveTo>
                        <a:lnTo>
                          <a:pt x="0" y="0"/>
                        </a:lnTo>
                        <a:lnTo>
                          <a:pt x="513703" y="0"/>
                        </a:lnTo>
                      </a:path>
                    </a:pathLst>
                  </a:custGeom>
                  <a:noFill/>
                  <a:ln w="50620" cap="flat">
                    <a:solidFill>
                      <a:srgbClr val="01CEE8"/>
                    </a:solidFill>
                    <a:prstDash val="solid"/>
                    <a:miter/>
                  </a:ln>
                </p:spPr>
                <p:txBody>
                  <a:bodyPr rtlCol="0" anchor="ctr"/>
                  <a:lstStyle/>
                  <a:p>
                    <a:endParaRPr lang="en-US" sz="1050"/>
                  </a:p>
                </p:txBody>
              </p:sp>
            </p:grpSp>
            <p:sp>
              <p:nvSpPr>
                <p:cNvPr id="21" name="Freeform: Shape 20">
                  <a:extLst>
                    <a:ext uri="{FF2B5EF4-FFF2-40B4-BE49-F238E27FC236}">
                      <a16:creationId xmlns:a16="http://schemas.microsoft.com/office/drawing/2014/main" id="{3C9B803F-DC22-B455-240B-1DAAE40790D4}"/>
                    </a:ext>
                  </a:extLst>
                </p:cNvPr>
                <p:cNvSpPr/>
                <p:nvPr/>
              </p:nvSpPr>
              <p:spPr>
                <a:xfrm>
                  <a:off x="5124892" y="3830342"/>
                  <a:ext cx="513703" cy="975741"/>
                </a:xfrm>
                <a:custGeom>
                  <a:avLst/>
                  <a:gdLst>
                    <a:gd name="connsiteX0" fmla="*/ 513703 w 513703"/>
                    <a:gd name="connsiteY0" fmla="*/ 0 h 975741"/>
                    <a:gd name="connsiteX1" fmla="*/ 513703 w 513703"/>
                    <a:gd name="connsiteY1" fmla="*/ 975742 h 975741"/>
                    <a:gd name="connsiteX2" fmla="*/ 0 w 513703"/>
                    <a:gd name="connsiteY2" fmla="*/ 975742 h 975741"/>
                  </a:gdLst>
                  <a:ahLst/>
                  <a:cxnLst>
                    <a:cxn ang="0">
                      <a:pos x="connsiteX0" y="connsiteY0"/>
                    </a:cxn>
                    <a:cxn ang="0">
                      <a:pos x="connsiteX1" y="connsiteY1"/>
                    </a:cxn>
                    <a:cxn ang="0">
                      <a:pos x="connsiteX2" y="connsiteY2"/>
                    </a:cxn>
                  </a:cxnLst>
                  <a:rect l="l" t="t" r="r" b="b"/>
                  <a:pathLst>
                    <a:path w="513703" h="975741">
                      <a:moveTo>
                        <a:pt x="513703" y="0"/>
                      </a:moveTo>
                      <a:lnTo>
                        <a:pt x="513703" y="975742"/>
                      </a:lnTo>
                      <a:lnTo>
                        <a:pt x="0" y="975742"/>
                      </a:lnTo>
                    </a:path>
                  </a:pathLst>
                </a:custGeom>
                <a:noFill/>
                <a:ln w="50620" cap="flat">
                  <a:solidFill>
                    <a:srgbClr val="01CEE8"/>
                  </a:solidFill>
                  <a:prstDash val="solid"/>
                  <a:miter/>
                </a:ln>
              </p:spPr>
              <p:txBody>
                <a:bodyPr rtlCol="0" anchor="ctr"/>
                <a:lstStyle/>
                <a:p>
                  <a:endParaRPr lang="en-US" sz="1050"/>
                </a:p>
              </p:txBody>
            </p:sp>
          </p:grpSp>
          <p:sp>
            <p:nvSpPr>
              <p:cNvPr id="22" name="Freeform: Shape 21">
                <a:extLst>
                  <a:ext uri="{FF2B5EF4-FFF2-40B4-BE49-F238E27FC236}">
                    <a16:creationId xmlns:a16="http://schemas.microsoft.com/office/drawing/2014/main" id="{C25BA649-C7CE-1CAE-0DA7-C2842CCA9ECF}"/>
                  </a:ext>
                </a:extLst>
              </p:cNvPr>
              <p:cNvSpPr/>
              <p:nvPr/>
            </p:nvSpPr>
            <p:spPr>
              <a:xfrm rot="5400000">
                <a:off x="4215463" y="4061235"/>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01CEE8"/>
              </a:solidFill>
              <a:ln w="0" cap="flat">
                <a:noFill/>
                <a:prstDash val="solid"/>
                <a:miter/>
              </a:ln>
            </p:spPr>
            <p:txBody>
              <a:bodyPr rtlCol="0" anchor="ctr"/>
              <a:lstStyle/>
              <a:p>
                <a:endParaRPr lang="en-US" sz="1050"/>
              </a:p>
            </p:txBody>
          </p:sp>
          <p:sp>
            <p:nvSpPr>
              <p:cNvPr id="23" name="Freeform: Shape 22">
                <a:extLst>
                  <a:ext uri="{FF2B5EF4-FFF2-40B4-BE49-F238E27FC236}">
                    <a16:creationId xmlns:a16="http://schemas.microsoft.com/office/drawing/2014/main" id="{D6B0A7E1-44D1-1929-A4CA-B474674AD331}"/>
                  </a:ext>
                </a:extLst>
              </p:cNvPr>
              <p:cNvSpPr/>
              <p:nvPr/>
            </p:nvSpPr>
            <p:spPr>
              <a:xfrm rot="16200000">
                <a:off x="4215463" y="1871170"/>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01CEE8"/>
              </a:solidFill>
              <a:ln w="0" cap="flat">
                <a:noFill/>
                <a:prstDash val="solid"/>
                <a:miter/>
              </a:ln>
            </p:spPr>
            <p:txBody>
              <a:bodyPr rtlCol="0" anchor="ctr"/>
              <a:lstStyle/>
              <a:p>
                <a:endParaRPr lang="en-US" sz="1050" dirty="0"/>
              </a:p>
            </p:txBody>
          </p:sp>
          <p:sp>
            <p:nvSpPr>
              <p:cNvPr id="69" name="Freeform: Shape 68">
                <a:extLst>
                  <a:ext uri="{FF2B5EF4-FFF2-40B4-BE49-F238E27FC236}">
                    <a16:creationId xmlns:a16="http://schemas.microsoft.com/office/drawing/2014/main" id="{C10F2E60-F221-A412-7DCF-31D53CEEFA79}"/>
                  </a:ext>
                </a:extLst>
              </p:cNvPr>
              <p:cNvSpPr/>
              <p:nvPr/>
            </p:nvSpPr>
            <p:spPr>
              <a:xfrm rot="5400000">
                <a:off x="3248592" y="2854599"/>
                <a:ext cx="2397133" cy="1951483"/>
              </a:xfrm>
              <a:custGeom>
                <a:avLst/>
                <a:gdLst>
                  <a:gd name="connsiteX0" fmla="*/ 2233092 w 2397133"/>
                  <a:gd name="connsiteY0" fmla="*/ 0 h 1951483"/>
                  <a:gd name="connsiteX1" fmla="*/ 2397134 w 2397133"/>
                  <a:gd name="connsiteY1" fmla="*/ 164042 h 1951483"/>
                  <a:gd name="connsiteX2" fmla="*/ 2397134 w 2397133"/>
                  <a:gd name="connsiteY2" fmla="*/ 1787442 h 1951483"/>
                  <a:gd name="connsiteX3" fmla="*/ 2233092 w 2397133"/>
                  <a:gd name="connsiteY3" fmla="*/ 1951484 h 1951483"/>
                  <a:gd name="connsiteX4" fmla="*/ 164042 w 2397133"/>
                  <a:gd name="connsiteY4" fmla="*/ 1951484 h 1951483"/>
                  <a:gd name="connsiteX5" fmla="*/ 0 w 2397133"/>
                  <a:gd name="connsiteY5" fmla="*/ 1787442 h 1951483"/>
                  <a:gd name="connsiteX6" fmla="*/ 0 w 2397133"/>
                  <a:gd name="connsiteY6" fmla="*/ 164042 h 1951483"/>
                  <a:gd name="connsiteX7" fmla="*/ 164042 w 2397133"/>
                  <a:gd name="connsiteY7" fmla="*/ 0 h 19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7133" h="1951483">
                    <a:moveTo>
                      <a:pt x="2233092" y="0"/>
                    </a:moveTo>
                    <a:cubicBezTo>
                      <a:pt x="2323690" y="0"/>
                      <a:pt x="2397134" y="73444"/>
                      <a:pt x="2397134" y="164042"/>
                    </a:cubicBezTo>
                    <a:lnTo>
                      <a:pt x="2397134" y="1787442"/>
                    </a:lnTo>
                    <a:cubicBezTo>
                      <a:pt x="2397134" y="1878040"/>
                      <a:pt x="2323689" y="1951484"/>
                      <a:pt x="2233092" y="1951484"/>
                    </a:cubicBezTo>
                    <a:lnTo>
                      <a:pt x="164042" y="1951484"/>
                    </a:lnTo>
                    <a:cubicBezTo>
                      <a:pt x="73444" y="1951484"/>
                      <a:pt x="0" y="1878040"/>
                      <a:pt x="0" y="1787442"/>
                    </a:cubicBezTo>
                    <a:lnTo>
                      <a:pt x="0" y="164042"/>
                    </a:lnTo>
                    <a:cubicBezTo>
                      <a:pt x="0" y="73444"/>
                      <a:pt x="73444" y="0"/>
                      <a:pt x="164042" y="0"/>
                    </a:cubicBezTo>
                    <a:close/>
                  </a:path>
                </a:pathLst>
              </a:custGeom>
              <a:solidFill>
                <a:srgbClr val="FFFFFF"/>
              </a:solidFill>
              <a:ln w="0" cap="flat">
                <a:noFill/>
                <a:prstDash val="solid"/>
                <a:miter/>
              </a:ln>
              <a:effectLst>
                <a:outerShdw blurRad="254000" dist="38100" algn="l" rotWithShape="0">
                  <a:prstClr val="black">
                    <a:alpha val="26000"/>
                  </a:prstClr>
                </a:outerShdw>
              </a:effectLst>
            </p:spPr>
            <p:txBody>
              <a:bodyPr rtlCol="0" anchor="ctr"/>
              <a:lstStyle/>
              <a:p>
                <a:endParaRPr lang="en-US" sz="1050"/>
              </a:p>
            </p:txBody>
          </p:sp>
        </p:grpSp>
        <p:sp>
          <p:nvSpPr>
            <p:cNvPr id="79" name="TextBox 78">
              <a:extLst>
                <a:ext uri="{FF2B5EF4-FFF2-40B4-BE49-F238E27FC236}">
                  <a16:creationId xmlns:a16="http://schemas.microsoft.com/office/drawing/2014/main" id="{32929738-2C68-1F2E-9442-B7FA0524342E}"/>
                </a:ext>
              </a:extLst>
            </p:cNvPr>
            <p:cNvSpPr txBox="1"/>
            <p:nvPr/>
          </p:nvSpPr>
          <p:spPr>
            <a:xfrm>
              <a:off x="3721034" y="3023081"/>
              <a:ext cx="1489036" cy="553997"/>
            </a:xfrm>
            <a:prstGeom prst="rect">
              <a:avLst/>
            </a:prstGeom>
            <a:noFill/>
          </p:spPr>
          <p:txBody>
            <a:bodyPr wrap="square" rtlCol="0">
              <a:spAutoFit/>
            </a:bodyPr>
            <a:lstStyle/>
            <a:p>
              <a:pPr algn="ctr"/>
              <a:r>
                <a:rPr lang="en-US" sz="1050" b="1" dirty="0">
                  <a:solidFill>
                    <a:srgbClr val="01CEE8"/>
                  </a:solidFill>
                  <a:latin typeface="Poppins" panose="00000500000000000000" pitchFamily="2" charset="0"/>
                  <a:ea typeface="Calibri"/>
                  <a:cs typeface="Poppins" panose="00000500000000000000" pitchFamily="2" charset="0"/>
                  <a:sym typeface="Calibri"/>
                </a:rPr>
                <a:t>Best interest of UNIDO</a:t>
              </a:r>
            </a:p>
          </p:txBody>
        </p:sp>
        <p:sp>
          <p:nvSpPr>
            <p:cNvPr id="80" name="TextBox 79">
              <a:extLst>
                <a:ext uri="{FF2B5EF4-FFF2-40B4-BE49-F238E27FC236}">
                  <a16:creationId xmlns:a16="http://schemas.microsoft.com/office/drawing/2014/main" id="{59C0920D-8E6F-B9F4-C450-61CA8E055F1A}"/>
                </a:ext>
              </a:extLst>
            </p:cNvPr>
            <p:cNvSpPr txBox="1"/>
            <p:nvPr/>
          </p:nvSpPr>
          <p:spPr>
            <a:xfrm>
              <a:off x="3563040" y="3909692"/>
              <a:ext cx="1894310" cy="881437"/>
            </a:xfrm>
            <a:prstGeom prst="rect">
              <a:avLst/>
            </a:prstGeom>
            <a:noFill/>
          </p:spPr>
          <p:txBody>
            <a:bodyPr wrap="square" rtlCol="0">
              <a:spAutoFit/>
            </a:bodyPr>
            <a:lstStyle/>
            <a:p>
              <a:pPr algn="ctr">
                <a:lnSpc>
                  <a:spcPct val="120000"/>
                </a:lnSpc>
              </a:pPr>
              <a:r>
                <a:rPr lang="en-US" sz="1050" dirty="0">
                  <a:solidFill>
                    <a:srgbClr val="000000"/>
                  </a:solidFill>
                  <a:ea typeface="Roboto light" panose="02000000000000000000" pitchFamily="2" charset="0"/>
                  <a:cs typeface="Roboto light" panose="02000000000000000000" pitchFamily="2" charset="0"/>
                  <a:sym typeface="Calibri"/>
                </a:rPr>
                <a:t>Meeting UNIDOs organizational goals and objectives</a:t>
              </a:r>
            </a:p>
          </p:txBody>
        </p:sp>
        <p:pic>
          <p:nvPicPr>
            <p:cNvPr id="81" name="Graphic 80">
              <a:extLst>
                <a:ext uri="{FF2B5EF4-FFF2-40B4-BE49-F238E27FC236}">
                  <a16:creationId xmlns:a16="http://schemas.microsoft.com/office/drawing/2014/main" id="{4487166E-5402-C426-D4BF-1A92571B98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4498" y="2562772"/>
              <a:ext cx="455936" cy="455936"/>
            </a:xfrm>
            <a:prstGeom prst="rect">
              <a:avLst/>
            </a:prstGeom>
          </p:spPr>
        </p:pic>
      </p:grpSp>
      <p:grpSp>
        <p:nvGrpSpPr>
          <p:cNvPr id="100" name="Group 99">
            <a:extLst>
              <a:ext uri="{FF2B5EF4-FFF2-40B4-BE49-F238E27FC236}">
                <a16:creationId xmlns:a16="http://schemas.microsoft.com/office/drawing/2014/main" id="{5BE3278F-22F9-ADBA-4505-F9C787D8D5FA}"/>
              </a:ext>
            </a:extLst>
          </p:cNvPr>
          <p:cNvGrpSpPr/>
          <p:nvPr/>
        </p:nvGrpSpPr>
        <p:grpSpPr>
          <a:xfrm>
            <a:off x="4471735" y="1722893"/>
            <a:ext cx="1797850" cy="1979372"/>
            <a:chOff x="5962313" y="2297190"/>
            <a:chExt cx="2397133" cy="2639163"/>
          </a:xfrm>
        </p:grpSpPr>
        <p:grpSp>
          <p:nvGrpSpPr>
            <p:cNvPr id="74" name="Group 73">
              <a:extLst>
                <a:ext uri="{FF2B5EF4-FFF2-40B4-BE49-F238E27FC236}">
                  <a16:creationId xmlns:a16="http://schemas.microsoft.com/office/drawing/2014/main" id="{BE9BB1C3-2099-7794-94AB-19D863B76E9A}"/>
                </a:ext>
              </a:extLst>
            </p:cNvPr>
            <p:cNvGrpSpPr/>
            <p:nvPr/>
          </p:nvGrpSpPr>
          <p:grpSpPr>
            <a:xfrm>
              <a:off x="5962313" y="2297190"/>
              <a:ext cx="2397133" cy="2639163"/>
              <a:chOff x="5962313" y="2516265"/>
              <a:chExt cx="2397133" cy="2639163"/>
            </a:xfrm>
          </p:grpSpPr>
          <p:grpSp>
            <p:nvGrpSpPr>
              <p:cNvPr id="43" name="Graphic 3">
                <a:extLst>
                  <a:ext uri="{FF2B5EF4-FFF2-40B4-BE49-F238E27FC236}">
                    <a16:creationId xmlns:a16="http://schemas.microsoft.com/office/drawing/2014/main" id="{0AEDE6AD-341F-BE5D-0D34-6B126DF55589}"/>
                  </a:ext>
                </a:extLst>
              </p:cNvPr>
              <p:cNvGrpSpPr/>
              <p:nvPr/>
            </p:nvGrpSpPr>
            <p:grpSpPr>
              <a:xfrm>
                <a:off x="5962313" y="2854600"/>
                <a:ext cx="2397133" cy="1951515"/>
                <a:chOff x="5962313" y="2854600"/>
                <a:chExt cx="2397133" cy="1951515"/>
              </a:xfrm>
              <a:noFill/>
            </p:grpSpPr>
            <p:grpSp>
              <p:nvGrpSpPr>
                <p:cNvPr id="45" name="Graphic 3">
                  <a:extLst>
                    <a:ext uri="{FF2B5EF4-FFF2-40B4-BE49-F238E27FC236}">
                      <a16:creationId xmlns:a16="http://schemas.microsoft.com/office/drawing/2014/main" id="{FF56303C-81CD-2434-2CE9-264492AED75D}"/>
                    </a:ext>
                  </a:extLst>
                </p:cNvPr>
                <p:cNvGrpSpPr/>
                <p:nvPr/>
              </p:nvGrpSpPr>
              <p:grpSpPr>
                <a:xfrm>
                  <a:off x="5962313" y="2854600"/>
                  <a:ext cx="2397133" cy="1951515"/>
                  <a:chOff x="5962313" y="2854600"/>
                  <a:chExt cx="2397133" cy="1951515"/>
                </a:xfrm>
                <a:noFill/>
              </p:grpSpPr>
              <p:sp>
                <p:nvSpPr>
                  <p:cNvPr id="47" name="Freeform: Shape 46">
                    <a:extLst>
                      <a:ext uri="{FF2B5EF4-FFF2-40B4-BE49-F238E27FC236}">
                        <a16:creationId xmlns:a16="http://schemas.microsoft.com/office/drawing/2014/main" id="{5C38F383-037D-E581-9EF3-360A7A1D7324}"/>
                      </a:ext>
                    </a:extLst>
                  </p:cNvPr>
                  <p:cNvSpPr/>
                  <p:nvPr/>
                </p:nvSpPr>
                <p:spPr>
                  <a:xfrm rot="10800000">
                    <a:off x="5962313" y="2854632"/>
                    <a:ext cx="2397133" cy="1951483"/>
                  </a:xfrm>
                  <a:custGeom>
                    <a:avLst/>
                    <a:gdLst>
                      <a:gd name="connsiteX0" fmla="*/ 0 w 2397133"/>
                      <a:gd name="connsiteY0" fmla="*/ 0 h 1951483"/>
                      <a:gd name="connsiteX1" fmla="*/ 2397133 w 2397133"/>
                      <a:gd name="connsiteY1" fmla="*/ 0 h 1951483"/>
                      <a:gd name="connsiteX2" fmla="*/ 2397133 w 2397133"/>
                      <a:gd name="connsiteY2" fmla="*/ 1951484 h 1951483"/>
                      <a:gd name="connsiteX3" fmla="*/ 0 w 2397133"/>
                      <a:gd name="connsiteY3" fmla="*/ 1951484 h 1951483"/>
                    </a:gdLst>
                    <a:ahLst/>
                    <a:cxnLst>
                      <a:cxn ang="0">
                        <a:pos x="connsiteX0" y="connsiteY0"/>
                      </a:cxn>
                      <a:cxn ang="0">
                        <a:pos x="connsiteX1" y="connsiteY1"/>
                      </a:cxn>
                      <a:cxn ang="0">
                        <a:pos x="connsiteX2" y="connsiteY2"/>
                      </a:cxn>
                      <a:cxn ang="0">
                        <a:pos x="connsiteX3" y="connsiteY3"/>
                      </a:cxn>
                    </a:cxnLst>
                    <a:rect l="l" t="t" r="r" b="b"/>
                    <a:pathLst>
                      <a:path w="2397133" h="1951483">
                        <a:moveTo>
                          <a:pt x="0" y="0"/>
                        </a:moveTo>
                        <a:lnTo>
                          <a:pt x="2397133" y="0"/>
                        </a:lnTo>
                        <a:lnTo>
                          <a:pt x="2397133" y="1951484"/>
                        </a:lnTo>
                        <a:lnTo>
                          <a:pt x="0" y="1951484"/>
                        </a:lnTo>
                        <a:close/>
                      </a:path>
                    </a:pathLst>
                  </a:custGeom>
                  <a:noFill/>
                  <a:ln w="6328" cap="flat">
                    <a:solidFill>
                      <a:srgbClr val="333333"/>
                    </a:solid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3821A6B9-1539-DC57-2D9A-5D9367A1F1D0}"/>
                      </a:ext>
                    </a:extLst>
                  </p:cNvPr>
                  <p:cNvSpPr/>
                  <p:nvPr/>
                </p:nvSpPr>
                <p:spPr>
                  <a:xfrm>
                    <a:off x="5962313" y="2854600"/>
                    <a:ext cx="513703" cy="975741"/>
                  </a:xfrm>
                  <a:custGeom>
                    <a:avLst/>
                    <a:gdLst>
                      <a:gd name="connsiteX0" fmla="*/ 0 w 513703"/>
                      <a:gd name="connsiteY0" fmla="*/ 975742 h 975741"/>
                      <a:gd name="connsiteX1" fmla="*/ 0 w 513703"/>
                      <a:gd name="connsiteY1" fmla="*/ 0 h 975741"/>
                      <a:gd name="connsiteX2" fmla="*/ 513703 w 513703"/>
                      <a:gd name="connsiteY2" fmla="*/ 0 h 975741"/>
                    </a:gdLst>
                    <a:ahLst/>
                    <a:cxnLst>
                      <a:cxn ang="0">
                        <a:pos x="connsiteX0" y="connsiteY0"/>
                      </a:cxn>
                      <a:cxn ang="0">
                        <a:pos x="connsiteX1" y="connsiteY1"/>
                      </a:cxn>
                      <a:cxn ang="0">
                        <a:pos x="connsiteX2" y="connsiteY2"/>
                      </a:cxn>
                    </a:cxnLst>
                    <a:rect l="l" t="t" r="r" b="b"/>
                    <a:pathLst>
                      <a:path w="513703" h="975741">
                        <a:moveTo>
                          <a:pt x="0" y="975742"/>
                        </a:moveTo>
                        <a:lnTo>
                          <a:pt x="0" y="0"/>
                        </a:lnTo>
                        <a:lnTo>
                          <a:pt x="513703" y="0"/>
                        </a:lnTo>
                      </a:path>
                    </a:pathLst>
                  </a:custGeom>
                  <a:noFill/>
                  <a:ln w="50620" cap="flat">
                    <a:solidFill>
                      <a:srgbClr val="0070C0"/>
                    </a:solidFill>
                    <a:prstDash val="solid"/>
                    <a:miter/>
                  </a:ln>
                </p:spPr>
                <p:txBody>
                  <a:bodyPr rtlCol="0" anchor="ctr"/>
                  <a:lstStyle/>
                  <a:p>
                    <a:endParaRPr lang="en-US" sz="1050"/>
                  </a:p>
                </p:txBody>
              </p:sp>
            </p:grpSp>
            <p:sp>
              <p:nvSpPr>
                <p:cNvPr id="57" name="Freeform: Shape 56">
                  <a:extLst>
                    <a:ext uri="{FF2B5EF4-FFF2-40B4-BE49-F238E27FC236}">
                      <a16:creationId xmlns:a16="http://schemas.microsoft.com/office/drawing/2014/main" id="{D28AFB35-596C-E3ED-F6E2-1573790BB9DE}"/>
                    </a:ext>
                  </a:extLst>
                </p:cNvPr>
                <p:cNvSpPr/>
                <p:nvPr/>
              </p:nvSpPr>
              <p:spPr>
                <a:xfrm>
                  <a:off x="7845744" y="3830342"/>
                  <a:ext cx="513702" cy="975741"/>
                </a:xfrm>
                <a:custGeom>
                  <a:avLst/>
                  <a:gdLst>
                    <a:gd name="connsiteX0" fmla="*/ 513703 w 513702"/>
                    <a:gd name="connsiteY0" fmla="*/ 0 h 975741"/>
                    <a:gd name="connsiteX1" fmla="*/ 513703 w 513702"/>
                    <a:gd name="connsiteY1" fmla="*/ 975742 h 975741"/>
                    <a:gd name="connsiteX2" fmla="*/ 0 w 513702"/>
                    <a:gd name="connsiteY2" fmla="*/ 975742 h 975741"/>
                  </a:gdLst>
                  <a:ahLst/>
                  <a:cxnLst>
                    <a:cxn ang="0">
                      <a:pos x="connsiteX0" y="connsiteY0"/>
                    </a:cxn>
                    <a:cxn ang="0">
                      <a:pos x="connsiteX1" y="connsiteY1"/>
                    </a:cxn>
                    <a:cxn ang="0">
                      <a:pos x="connsiteX2" y="connsiteY2"/>
                    </a:cxn>
                  </a:cxnLst>
                  <a:rect l="l" t="t" r="r" b="b"/>
                  <a:pathLst>
                    <a:path w="513702" h="975741">
                      <a:moveTo>
                        <a:pt x="513703" y="0"/>
                      </a:moveTo>
                      <a:lnTo>
                        <a:pt x="513703" y="975742"/>
                      </a:lnTo>
                      <a:lnTo>
                        <a:pt x="0" y="975742"/>
                      </a:lnTo>
                    </a:path>
                  </a:pathLst>
                </a:custGeom>
                <a:noFill/>
                <a:ln w="50620" cap="flat">
                  <a:solidFill>
                    <a:srgbClr val="0070C0"/>
                  </a:solidFill>
                  <a:prstDash val="solid"/>
                  <a:miter/>
                </a:ln>
              </p:spPr>
              <p:txBody>
                <a:bodyPr rtlCol="0" anchor="ctr"/>
                <a:lstStyle/>
                <a:p>
                  <a:endParaRPr lang="en-US" sz="1050"/>
                </a:p>
              </p:txBody>
            </p:sp>
          </p:grpSp>
          <p:sp>
            <p:nvSpPr>
              <p:cNvPr id="58" name="Freeform: Shape 57">
                <a:extLst>
                  <a:ext uri="{FF2B5EF4-FFF2-40B4-BE49-F238E27FC236}">
                    <a16:creationId xmlns:a16="http://schemas.microsoft.com/office/drawing/2014/main" id="{A3412862-1F68-FEB4-2BCB-E0BECC2525BF}"/>
                  </a:ext>
                </a:extLst>
              </p:cNvPr>
              <p:cNvSpPr/>
              <p:nvPr/>
            </p:nvSpPr>
            <p:spPr>
              <a:xfrm rot="5400000">
                <a:off x="6936314" y="4061235"/>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0070C0"/>
              </a:solidFill>
              <a:ln w="0" cap="flat">
                <a:noFill/>
                <a:prstDash val="solid"/>
                <a:miter/>
              </a:ln>
            </p:spPr>
            <p:txBody>
              <a:bodyPr rtlCol="0" anchor="ctr"/>
              <a:lstStyle/>
              <a:p>
                <a:endParaRPr lang="en-US" sz="1050" dirty="0"/>
              </a:p>
            </p:txBody>
          </p:sp>
          <p:sp>
            <p:nvSpPr>
              <p:cNvPr id="59" name="Freeform: Shape 58">
                <a:extLst>
                  <a:ext uri="{FF2B5EF4-FFF2-40B4-BE49-F238E27FC236}">
                    <a16:creationId xmlns:a16="http://schemas.microsoft.com/office/drawing/2014/main" id="{6761E0B8-979F-9E42-6D04-794517EEE6B1}"/>
                  </a:ext>
                </a:extLst>
              </p:cNvPr>
              <p:cNvSpPr/>
              <p:nvPr/>
            </p:nvSpPr>
            <p:spPr>
              <a:xfrm rot="16200000">
                <a:off x="6936314" y="1871170"/>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0070C0"/>
              </a:solidFill>
              <a:ln w="0" cap="flat">
                <a:noFill/>
                <a:prstDash val="solid"/>
                <a:miter/>
              </a:ln>
            </p:spPr>
            <p:txBody>
              <a:bodyPr rtlCol="0" anchor="ctr"/>
              <a:lstStyle/>
              <a:p>
                <a:endParaRPr lang="en-US" sz="1050"/>
              </a:p>
            </p:txBody>
          </p:sp>
          <p:sp>
            <p:nvSpPr>
              <p:cNvPr id="70" name="Freeform: Shape 69">
                <a:extLst>
                  <a:ext uri="{FF2B5EF4-FFF2-40B4-BE49-F238E27FC236}">
                    <a16:creationId xmlns:a16="http://schemas.microsoft.com/office/drawing/2014/main" id="{C34A590B-D5BE-80F0-A3AC-4E69B37BAACD}"/>
                  </a:ext>
                </a:extLst>
              </p:cNvPr>
              <p:cNvSpPr/>
              <p:nvPr/>
            </p:nvSpPr>
            <p:spPr>
              <a:xfrm rot="5400000">
                <a:off x="5955182" y="2854599"/>
                <a:ext cx="2397133" cy="1951483"/>
              </a:xfrm>
              <a:custGeom>
                <a:avLst/>
                <a:gdLst>
                  <a:gd name="connsiteX0" fmla="*/ 2233092 w 2397133"/>
                  <a:gd name="connsiteY0" fmla="*/ 0 h 1951483"/>
                  <a:gd name="connsiteX1" fmla="*/ 2397134 w 2397133"/>
                  <a:gd name="connsiteY1" fmla="*/ 164042 h 1951483"/>
                  <a:gd name="connsiteX2" fmla="*/ 2397134 w 2397133"/>
                  <a:gd name="connsiteY2" fmla="*/ 1787442 h 1951483"/>
                  <a:gd name="connsiteX3" fmla="*/ 2233092 w 2397133"/>
                  <a:gd name="connsiteY3" fmla="*/ 1951484 h 1951483"/>
                  <a:gd name="connsiteX4" fmla="*/ 164042 w 2397133"/>
                  <a:gd name="connsiteY4" fmla="*/ 1951484 h 1951483"/>
                  <a:gd name="connsiteX5" fmla="*/ 0 w 2397133"/>
                  <a:gd name="connsiteY5" fmla="*/ 1787442 h 1951483"/>
                  <a:gd name="connsiteX6" fmla="*/ 0 w 2397133"/>
                  <a:gd name="connsiteY6" fmla="*/ 164042 h 1951483"/>
                  <a:gd name="connsiteX7" fmla="*/ 164042 w 2397133"/>
                  <a:gd name="connsiteY7" fmla="*/ 0 h 19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7133" h="1951483">
                    <a:moveTo>
                      <a:pt x="2233092" y="0"/>
                    </a:moveTo>
                    <a:cubicBezTo>
                      <a:pt x="2323690" y="0"/>
                      <a:pt x="2397134" y="73444"/>
                      <a:pt x="2397134" y="164042"/>
                    </a:cubicBezTo>
                    <a:lnTo>
                      <a:pt x="2397134" y="1787442"/>
                    </a:lnTo>
                    <a:cubicBezTo>
                      <a:pt x="2397134" y="1878040"/>
                      <a:pt x="2323689" y="1951484"/>
                      <a:pt x="2233092" y="1951484"/>
                    </a:cubicBezTo>
                    <a:lnTo>
                      <a:pt x="164042" y="1951484"/>
                    </a:lnTo>
                    <a:cubicBezTo>
                      <a:pt x="73444" y="1951484"/>
                      <a:pt x="0" y="1878040"/>
                      <a:pt x="0" y="1787442"/>
                    </a:cubicBezTo>
                    <a:lnTo>
                      <a:pt x="0" y="164042"/>
                    </a:lnTo>
                    <a:cubicBezTo>
                      <a:pt x="0" y="73444"/>
                      <a:pt x="73444" y="0"/>
                      <a:pt x="164042" y="0"/>
                    </a:cubicBezTo>
                    <a:close/>
                  </a:path>
                </a:pathLst>
              </a:custGeom>
              <a:solidFill>
                <a:srgbClr val="FFFFFF"/>
              </a:solidFill>
              <a:ln w="0" cap="flat">
                <a:noFill/>
                <a:prstDash val="solid"/>
                <a:miter/>
              </a:ln>
              <a:effectLst>
                <a:outerShdw blurRad="254000" dist="38100" algn="l" rotWithShape="0">
                  <a:prstClr val="black">
                    <a:alpha val="26000"/>
                  </a:prstClr>
                </a:outerShdw>
              </a:effectLst>
            </p:spPr>
            <p:txBody>
              <a:bodyPr rtlCol="0" anchor="ctr"/>
              <a:lstStyle/>
              <a:p>
                <a:endParaRPr lang="en-US" sz="1050"/>
              </a:p>
            </p:txBody>
          </p:sp>
        </p:grpSp>
        <p:sp>
          <p:nvSpPr>
            <p:cNvPr id="82" name="TextBox 81">
              <a:extLst>
                <a:ext uri="{FF2B5EF4-FFF2-40B4-BE49-F238E27FC236}">
                  <a16:creationId xmlns:a16="http://schemas.microsoft.com/office/drawing/2014/main" id="{FC1936AE-CD98-63CC-7966-D9E3426545CB}"/>
                </a:ext>
              </a:extLst>
            </p:cNvPr>
            <p:cNvSpPr txBox="1"/>
            <p:nvPr/>
          </p:nvSpPr>
          <p:spPr>
            <a:xfrm>
              <a:off x="6219164" y="3084895"/>
              <a:ext cx="1919954" cy="769441"/>
            </a:xfrm>
            <a:prstGeom prst="rect">
              <a:avLst/>
            </a:prstGeom>
            <a:noFill/>
          </p:spPr>
          <p:txBody>
            <a:bodyPr wrap="square" rtlCol="0">
              <a:spAutoFit/>
            </a:bodyPr>
            <a:lstStyle/>
            <a:p>
              <a:pPr algn="ctr"/>
              <a:r>
                <a:rPr lang="en-US" sz="1050" b="1" dirty="0">
                  <a:solidFill>
                    <a:srgbClr val="0070C0"/>
                  </a:solidFill>
                  <a:latin typeface="Poppins" panose="00000500000000000000" pitchFamily="2" charset="0"/>
                  <a:ea typeface="Calibri"/>
                  <a:cs typeface="Poppins" panose="00000500000000000000" pitchFamily="2" charset="0"/>
                  <a:sym typeface="Calibri"/>
                </a:rPr>
                <a:t>Fairness, Integrity and Transparency</a:t>
              </a:r>
            </a:p>
          </p:txBody>
        </p:sp>
        <p:sp>
          <p:nvSpPr>
            <p:cNvPr id="83" name="TextBox 82">
              <a:extLst>
                <a:ext uri="{FF2B5EF4-FFF2-40B4-BE49-F238E27FC236}">
                  <a16:creationId xmlns:a16="http://schemas.microsoft.com/office/drawing/2014/main" id="{77BE970A-9518-ACCE-7C59-F33F5191BA25}"/>
                </a:ext>
              </a:extLst>
            </p:cNvPr>
            <p:cNvSpPr txBox="1"/>
            <p:nvPr/>
          </p:nvSpPr>
          <p:spPr>
            <a:xfrm>
              <a:off x="6433641" y="4068100"/>
              <a:ext cx="1418758" cy="622905"/>
            </a:xfrm>
            <a:prstGeom prst="rect">
              <a:avLst/>
            </a:prstGeom>
            <a:noFill/>
          </p:spPr>
          <p:txBody>
            <a:bodyPr wrap="square" rtlCol="0">
              <a:spAutoFit/>
            </a:bodyPr>
            <a:lstStyle/>
            <a:p>
              <a:pPr algn="ctr">
                <a:lnSpc>
                  <a:spcPct val="120000"/>
                </a:lnSpc>
              </a:pPr>
              <a:r>
                <a:rPr lang="en-US" sz="1050" dirty="0">
                  <a:solidFill>
                    <a:srgbClr val="000000"/>
                  </a:solidFill>
                  <a:ea typeface="Roboto light" panose="02000000000000000000" pitchFamily="2" charset="0"/>
                  <a:cs typeface="Roboto light" panose="02000000000000000000" pitchFamily="2" charset="0"/>
                  <a:sym typeface="Calibri"/>
                </a:rPr>
                <a:t>Clear rules and processes</a:t>
              </a:r>
            </a:p>
          </p:txBody>
        </p:sp>
        <p:pic>
          <p:nvPicPr>
            <p:cNvPr id="84" name="Graphic 83">
              <a:extLst>
                <a:ext uri="{FF2B5EF4-FFF2-40B4-BE49-F238E27FC236}">
                  <a16:creationId xmlns:a16="http://schemas.microsoft.com/office/drawing/2014/main" id="{752C6B83-EF8A-9953-A8D0-A27073B711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8089" y="2515809"/>
              <a:ext cx="549862" cy="549862"/>
            </a:xfrm>
            <a:prstGeom prst="rect">
              <a:avLst/>
            </a:prstGeom>
          </p:spPr>
        </p:pic>
      </p:grpSp>
      <p:grpSp>
        <p:nvGrpSpPr>
          <p:cNvPr id="101" name="Group 100">
            <a:extLst>
              <a:ext uri="{FF2B5EF4-FFF2-40B4-BE49-F238E27FC236}">
                <a16:creationId xmlns:a16="http://schemas.microsoft.com/office/drawing/2014/main" id="{0AC4EB18-F3EB-54D0-CB96-8C06BDA67409}"/>
              </a:ext>
            </a:extLst>
          </p:cNvPr>
          <p:cNvGrpSpPr/>
          <p:nvPr/>
        </p:nvGrpSpPr>
        <p:grpSpPr>
          <a:xfrm>
            <a:off x="6512374" y="1722893"/>
            <a:ext cx="1872410" cy="1979372"/>
            <a:chOff x="8683165" y="2297190"/>
            <a:chExt cx="2496546" cy="2639163"/>
          </a:xfrm>
        </p:grpSpPr>
        <p:grpSp>
          <p:nvGrpSpPr>
            <p:cNvPr id="75" name="Group 74">
              <a:extLst>
                <a:ext uri="{FF2B5EF4-FFF2-40B4-BE49-F238E27FC236}">
                  <a16:creationId xmlns:a16="http://schemas.microsoft.com/office/drawing/2014/main" id="{7177C833-08DB-790A-E383-EBB83C1F5FCB}"/>
                </a:ext>
              </a:extLst>
            </p:cNvPr>
            <p:cNvGrpSpPr/>
            <p:nvPr/>
          </p:nvGrpSpPr>
          <p:grpSpPr>
            <a:xfrm>
              <a:off x="8683165" y="2297190"/>
              <a:ext cx="2397133" cy="2639163"/>
              <a:chOff x="8683165" y="2516265"/>
              <a:chExt cx="2397133" cy="2639163"/>
            </a:xfrm>
          </p:grpSpPr>
          <p:grpSp>
            <p:nvGrpSpPr>
              <p:cNvPr id="61" name="Graphic 3">
                <a:extLst>
                  <a:ext uri="{FF2B5EF4-FFF2-40B4-BE49-F238E27FC236}">
                    <a16:creationId xmlns:a16="http://schemas.microsoft.com/office/drawing/2014/main" id="{FD776DD2-711F-3EF4-6B94-C526F71D329D}"/>
                  </a:ext>
                </a:extLst>
              </p:cNvPr>
              <p:cNvGrpSpPr/>
              <p:nvPr/>
            </p:nvGrpSpPr>
            <p:grpSpPr>
              <a:xfrm>
                <a:off x="8683165" y="2854600"/>
                <a:ext cx="2397133" cy="1951515"/>
                <a:chOff x="8683165" y="2854600"/>
                <a:chExt cx="2397133" cy="1951515"/>
              </a:xfrm>
              <a:noFill/>
            </p:grpSpPr>
            <p:grpSp>
              <p:nvGrpSpPr>
                <p:cNvPr id="62" name="Graphic 3">
                  <a:extLst>
                    <a:ext uri="{FF2B5EF4-FFF2-40B4-BE49-F238E27FC236}">
                      <a16:creationId xmlns:a16="http://schemas.microsoft.com/office/drawing/2014/main" id="{791CF0D3-6E30-21C6-7CB7-5CF07D05DC75}"/>
                    </a:ext>
                  </a:extLst>
                </p:cNvPr>
                <p:cNvGrpSpPr/>
                <p:nvPr/>
              </p:nvGrpSpPr>
              <p:grpSpPr>
                <a:xfrm>
                  <a:off x="8683165" y="2854600"/>
                  <a:ext cx="2397133" cy="1951515"/>
                  <a:chOff x="8683165" y="2854600"/>
                  <a:chExt cx="2397133" cy="1951515"/>
                </a:xfrm>
                <a:noFill/>
              </p:grpSpPr>
              <p:sp>
                <p:nvSpPr>
                  <p:cNvPr id="63" name="Freeform: Shape 62">
                    <a:extLst>
                      <a:ext uri="{FF2B5EF4-FFF2-40B4-BE49-F238E27FC236}">
                        <a16:creationId xmlns:a16="http://schemas.microsoft.com/office/drawing/2014/main" id="{5CA59CAA-8779-6ECE-9423-AECB0E39F205}"/>
                      </a:ext>
                    </a:extLst>
                  </p:cNvPr>
                  <p:cNvSpPr/>
                  <p:nvPr/>
                </p:nvSpPr>
                <p:spPr>
                  <a:xfrm rot="10800000">
                    <a:off x="8683165" y="2854632"/>
                    <a:ext cx="2397133" cy="1951483"/>
                  </a:xfrm>
                  <a:custGeom>
                    <a:avLst/>
                    <a:gdLst>
                      <a:gd name="connsiteX0" fmla="*/ 0 w 2397133"/>
                      <a:gd name="connsiteY0" fmla="*/ 0 h 1951483"/>
                      <a:gd name="connsiteX1" fmla="*/ 2397133 w 2397133"/>
                      <a:gd name="connsiteY1" fmla="*/ 0 h 1951483"/>
                      <a:gd name="connsiteX2" fmla="*/ 2397133 w 2397133"/>
                      <a:gd name="connsiteY2" fmla="*/ 1951484 h 1951483"/>
                      <a:gd name="connsiteX3" fmla="*/ 0 w 2397133"/>
                      <a:gd name="connsiteY3" fmla="*/ 1951484 h 1951483"/>
                    </a:gdLst>
                    <a:ahLst/>
                    <a:cxnLst>
                      <a:cxn ang="0">
                        <a:pos x="connsiteX0" y="connsiteY0"/>
                      </a:cxn>
                      <a:cxn ang="0">
                        <a:pos x="connsiteX1" y="connsiteY1"/>
                      </a:cxn>
                      <a:cxn ang="0">
                        <a:pos x="connsiteX2" y="connsiteY2"/>
                      </a:cxn>
                      <a:cxn ang="0">
                        <a:pos x="connsiteX3" y="connsiteY3"/>
                      </a:cxn>
                    </a:cxnLst>
                    <a:rect l="l" t="t" r="r" b="b"/>
                    <a:pathLst>
                      <a:path w="2397133" h="1951483">
                        <a:moveTo>
                          <a:pt x="0" y="0"/>
                        </a:moveTo>
                        <a:lnTo>
                          <a:pt x="2397133" y="0"/>
                        </a:lnTo>
                        <a:lnTo>
                          <a:pt x="2397133" y="1951484"/>
                        </a:lnTo>
                        <a:lnTo>
                          <a:pt x="0" y="1951484"/>
                        </a:lnTo>
                        <a:close/>
                      </a:path>
                    </a:pathLst>
                  </a:custGeom>
                  <a:noFill/>
                  <a:ln w="6328" cap="flat">
                    <a:solidFill>
                      <a:srgbClr val="333333"/>
                    </a:solidFill>
                    <a:prstDash val="solid"/>
                    <a:miter/>
                  </a:ln>
                </p:spPr>
                <p:txBody>
                  <a:bodyPr rtlCol="0" anchor="ctr"/>
                  <a:lstStyle/>
                  <a:p>
                    <a:endParaRPr lang="en-US" sz="1050"/>
                  </a:p>
                </p:txBody>
              </p:sp>
              <p:sp>
                <p:nvSpPr>
                  <p:cNvPr id="64" name="Freeform: Shape 63">
                    <a:extLst>
                      <a:ext uri="{FF2B5EF4-FFF2-40B4-BE49-F238E27FC236}">
                        <a16:creationId xmlns:a16="http://schemas.microsoft.com/office/drawing/2014/main" id="{2009559F-5C51-FADF-73D5-DD5049E9F69E}"/>
                      </a:ext>
                    </a:extLst>
                  </p:cNvPr>
                  <p:cNvSpPr/>
                  <p:nvPr/>
                </p:nvSpPr>
                <p:spPr>
                  <a:xfrm>
                    <a:off x="8683165" y="2854600"/>
                    <a:ext cx="513703" cy="975741"/>
                  </a:xfrm>
                  <a:custGeom>
                    <a:avLst/>
                    <a:gdLst>
                      <a:gd name="connsiteX0" fmla="*/ 0 w 513703"/>
                      <a:gd name="connsiteY0" fmla="*/ 975742 h 975741"/>
                      <a:gd name="connsiteX1" fmla="*/ 0 w 513703"/>
                      <a:gd name="connsiteY1" fmla="*/ 0 h 975741"/>
                      <a:gd name="connsiteX2" fmla="*/ 513703 w 513703"/>
                      <a:gd name="connsiteY2" fmla="*/ 0 h 975741"/>
                    </a:gdLst>
                    <a:ahLst/>
                    <a:cxnLst>
                      <a:cxn ang="0">
                        <a:pos x="connsiteX0" y="connsiteY0"/>
                      </a:cxn>
                      <a:cxn ang="0">
                        <a:pos x="connsiteX1" y="connsiteY1"/>
                      </a:cxn>
                      <a:cxn ang="0">
                        <a:pos x="connsiteX2" y="connsiteY2"/>
                      </a:cxn>
                    </a:cxnLst>
                    <a:rect l="l" t="t" r="r" b="b"/>
                    <a:pathLst>
                      <a:path w="513703" h="975741">
                        <a:moveTo>
                          <a:pt x="0" y="975742"/>
                        </a:moveTo>
                        <a:lnTo>
                          <a:pt x="0" y="0"/>
                        </a:lnTo>
                        <a:lnTo>
                          <a:pt x="513703" y="0"/>
                        </a:lnTo>
                      </a:path>
                    </a:pathLst>
                  </a:custGeom>
                  <a:noFill/>
                  <a:ln w="50620" cap="flat">
                    <a:solidFill>
                      <a:srgbClr val="262626"/>
                    </a:solidFill>
                    <a:prstDash val="solid"/>
                    <a:miter/>
                  </a:ln>
                </p:spPr>
                <p:txBody>
                  <a:bodyPr rtlCol="0" anchor="ctr"/>
                  <a:lstStyle/>
                  <a:p>
                    <a:endParaRPr lang="en-US" sz="1050"/>
                  </a:p>
                </p:txBody>
              </p:sp>
            </p:grpSp>
            <p:sp>
              <p:nvSpPr>
                <p:cNvPr id="65" name="Freeform: Shape 64">
                  <a:extLst>
                    <a:ext uri="{FF2B5EF4-FFF2-40B4-BE49-F238E27FC236}">
                      <a16:creationId xmlns:a16="http://schemas.microsoft.com/office/drawing/2014/main" id="{5E45805B-82E2-F19A-03F9-77D54A0ECE75}"/>
                    </a:ext>
                  </a:extLst>
                </p:cNvPr>
                <p:cNvSpPr/>
                <p:nvPr/>
              </p:nvSpPr>
              <p:spPr>
                <a:xfrm>
                  <a:off x="10566595" y="3830342"/>
                  <a:ext cx="513702" cy="975741"/>
                </a:xfrm>
                <a:custGeom>
                  <a:avLst/>
                  <a:gdLst>
                    <a:gd name="connsiteX0" fmla="*/ 513703 w 513702"/>
                    <a:gd name="connsiteY0" fmla="*/ 0 h 975741"/>
                    <a:gd name="connsiteX1" fmla="*/ 513703 w 513702"/>
                    <a:gd name="connsiteY1" fmla="*/ 975742 h 975741"/>
                    <a:gd name="connsiteX2" fmla="*/ 0 w 513702"/>
                    <a:gd name="connsiteY2" fmla="*/ 975742 h 975741"/>
                  </a:gdLst>
                  <a:ahLst/>
                  <a:cxnLst>
                    <a:cxn ang="0">
                      <a:pos x="connsiteX0" y="connsiteY0"/>
                    </a:cxn>
                    <a:cxn ang="0">
                      <a:pos x="connsiteX1" y="connsiteY1"/>
                    </a:cxn>
                    <a:cxn ang="0">
                      <a:pos x="connsiteX2" y="connsiteY2"/>
                    </a:cxn>
                  </a:cxnLst>
                  <a:rect l="l" t="t" r="r" b="b"/>
                  <a:pathLst>
                    <a:path w="513702" h="975741">
                      <a:moveTo>
                        <a:pt x="513703" y="0"/>
                      </a:moveTo>
                      <a:lnTo>
                        <a:pt x="513703" y="975742"/>
                      </a:lnTo>
                      <a:lnTo>
                        <a:pt x="0" y="975742"/>
                      </a:lnTo>
                    </a:path>
                  </a:pathLst>
                </a:custGeom>
                <a:noFill/>
                <a:ln w="50620" cap="flat">
                  <a:solidFill>
                    <a:srgbClr val="262626"/>
                  </a:solidFill>
                  <a:prstDash val="solid"/>
                  <a:miter/>
                </a:ln>
              </p:spPr>
              <p:txBody>
                <a:bodyPr rtlCol="0" anchor="ctr"/>
                <a:lstStyle/>
                <a:p>
                  <a:endParaRPr lang="en-US" sz="1050"/>
                </a:p>
              </p:txBody>
            </p:sp>
          </p:grpSp>
          <p:sp>
            <p:nvSpPr>
              <p:cNvPr id="66" name="Freeform: Shape 65">
                <a:extLst>
                  <a:ext uri="{FF2B5EF4-FFF2-40B4-BE49-F238E27FC236}">
                    <a16:creationId xmlns:a16="http://schemas.microsoft.com/office/drawing/2014/main" id="{7C1708F2-33C7-E6B8-972A-7FF35B54901F}"/>
                  </a:ext>
                </a:extLst>
              </p:cNvPr>
              <p:cNvSpPr/>
              <p:nvPr/>
            </p:nvSpPr>
            <p:spPr>
              <a:xfrm rot="5400000">
                <a:off x="9657166" y="4061235"/>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262626"/>
              </a:solidFill>
              <a:ln w="0" cap="flat">
                <a:noFill/>
                <a:prstDash val="solid"/>
                <a:miter/>
              </a:ln>
            </p:spPr>
            <p:txBody>
              <a:bodyPr rtlCol="0" anchor="ctr"/>
              <a:lstStyle/>
              <a:p>
                <a:endParaRPr lang="en-US" sz="1050"/>
              </a:p>
            </p:txBody>
          </p:sp>
          <p:sp>
            <p:nvSpPr>
              <p:cNvPr id="67" name="Freeform: Shape 66">
                <a:extLst>
                  <a:ext uri="{FF2B5EF4-FFF2-40B4-BE49-F238E27FC236}">
                    <a16:creationId xmlns:a16="http://schemas.microsoft.com/office/drawing/2014/main" id="{9399E5B2-7488-0907-4337-1529C8600EF0}"/>
                  </a:ext>
                </a:extLst>
              </p:cNvPr>
              <p:cNvSpPr/>
              <p:nvPr/>
            </p:nvSpPr>
            <p:spPr>
              <a:xfrm rot="16200000">
                <a:off x="9657166" y="1871170"/>
                <a:ext cx="449098" cy="1739288"/>
              </a:xfrm>
              <a:custGeom>
                <a:avLst/>
                <a:gdLst>
                  <a:gd name="connsiteX0" fmla="*/ 0 w 449098"/>
                  <a:gd name="connsiteY0" fmla="*/ 0 h 1739288"/>
                  <a:gd name="connsiteX1" fmla="*/ 166731 w 449098"/>
                  <a:gd name="connsiteY1" fmla="*/ 0 h 1739288"/>
                  <a:gd name="connsiteX2" fmla="*/ 449099 w 449098"/>
                  <a:gd name="connsiteY2" fmla="*/ 282368 h 1739288"/>
                  <a:gd name="connsiteX3" fmla="*/ 449099 w 449098"/>
                  <a:gd name="connsiteY3" fmla="*/ 1456922 h 1739288"/>
                  <a:gd name="connsiteX4" fmla="*/ 166731 w 449098"/>
                  <a:gd name="connsiteY4" fmla="*/ 1739289 h 1739288"/>
                  <a:gd name="connsiteX5" fmla="*/ 0 w 449098"/>
                  <a:gd name="connsiteY5" fmla="*/ 1739289 h 1739288"/>
                  <a:gd name="connsiteX6" fmla="*/ 0 w 449098"/>
                  <a:gd name="connsiteY6" fmla="*/ 0 h 1739288"/>
                  <a:gd name="connsiteX7" fmla="*/ 0 w 449098"/>
                  <a:gd name="connsiteY7" fmla="*/ 0 h 17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098" h="1739288">
                    <a:moveTo>
                      <a:pt x="0" y="0"/>
                    </a:moveTo>
                    <a:lnTo>
                      <a:pt x="166731" y="0"/>
                    </a:lnTo>
                    <a:cubicBezTo>
                      <a:pt x="322579" y="0"/>
                      <a:pt x="449099" y="126520"/>
                      <a:pt x="449099" y="282368"/>
                    </a:cubicBezTo>
                    <a:lnTo>
                      <a:pt x="449099" y="1456922"/>
                    </a:lnTo>
                    <a:cubicBezTo>
                      <a:pt x="449099" y="1612769"/>
                      <a:pt x="322579" y="1739289"/>
                      <a:pt x="166731" y="1739289"/>
                    </a:cubicBezTo>
                    <a:lnTo>
                      <a:pt x="0" y="1739289"/>
                    </a:lnTo>
                    <a:lnTo>
                      <a:pt x="0" y="0"/>
                    </a:lnTo>
                    <a:lnTo>
                      <a:pt x="0" y="0"/>
                    </a:lnTo>
                    <a:close/>
                  </a:path>
                </a:pathLst>
              </a:custGeom>
              <a:solidFill>
                <a:srgbClr val="262626"/>
              </a:solidFill>
              <a:ln w="0" cap="flat">
                <a:noFill/>
                <a:prstDash val="solid"/>
                <a:miter/>
              </a:ln>
            </p:spPr>
            <p:txBody>
              <a:bodyPr rtlCol="0" anchor="ctr"/>
              <a:lstStyle/>
              <a:p>
                <a:endParaRPr lang="en-US" sz="1050"/>
              </a:p>
            </p:txBody>
          </p:sp>
          <p:sp>
            <p:nvSpPr>
              <p:cNvPr id="71" name="Freeform: Shape 70">
                <a:extLst>
                  <a:ext uri="{FF2B5EF4-FFF2-40B4-BE49-F238E27FC236}">
                    <a16:creationId xmlns:a16="http://schemas.microsoft.com/office/drawing/2014/main" id="{9E478A79-2DFE-837A-C4D8-EF17212A22A5}"/>
                  </a:ext>
                </a:extLst>
              </p:cNvPr>
              <p:cNvSpPr/>
              <p:nvPr/>
            </p:nvSpPr>
            <p:spPr>
              <a:xfrm rot="5400000">
                <a:off x="8691782" y="2854599"/>
                <a:ext cx="2397133" cy="1951483"/>
              </a:xfrm>
              <a:custGeom>
                <a:avLst/>
                <a:gdLst>
                  <a:gd name="connsiteX0" fmla="*/ 2233092 w 2397133"/>
                  <a:gd name="connsiteY0" fmla="*/ 0 h 1951483"/>
                  <a:gd name="connsiteX1" fmla="*/ 2397134 w 2397133"/>
                  <a:gd name="connsiteY1" fmla="*/ 164042 h 1951483"/>
                  <a:gd name="connsiteX2" fmla="*/ 2397134 w 2397133"/>
                  <a:gd name="connsiteY2" fmla="*/ 1787442 h 1951483"/>
                  <a:gd name="connsiteX3" fmla="*/ 2233092 w 2397133"/>
                  <a:gd name="connsiteY3" fmla="*/ 1951484 h 1951483"/>
                  <a:gd name="connsiteX4" fmla="*/ 164042 w 2397133"/>
                  <a:gd name="connsiteY4" fmla="*/ 1951484 h 1951483"/>
                  <a:gd name="connsiteX5" fmla="*/ 0 w 2397133"/>
                  <a:gd name="connsiteY5" fmla="*/ 1787442 h 1951483"/>
                  <a:gd name="connsiteX6" fmla="*/ 0 w 2397133"/>
                  <a:gd name="connsiteY6" fmla="*/ 164042 h 1951483"/>
                  <a:gd name="connsiteX7" fmla="*/ 164042 w 2397133"/>
                  <a:gd name="connsiteY7" fmla="*/ 0 h 195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7133" h="1951483">
                    <a:moveTo>
                      <a:pt x="2233092" y="0"/>
                    </a:moveTo>
                    <a:cubicBezTo>
                      <a:pt x="2323690" y="0"/>
                      <a:pt x="2397134" y="73444"/>
                      <a:pt x="2397134" y="164042"/>
                    </a:cubicBezTo>
                    <a:lnTo>
                      <a:pt x="2397134" y="1787442"/>
                    </a:lnTo>
                    <a:cubicBezTo>
                      <a:pt x="2397134" y="1878040"/>
                      <a:pt x="2323689" y="1951484"/>
                      <a:pt x="2233092" y="1951484"/>
                    </a:cubicBezTo>
                    <a:lnTo>
                      <a:pt x="164042" y="1951484"/>
                    </a:lnTo>
                    <a:cubicBezTo>
                      <a:pt x="73444" y="1951484"/>
                      <a:pt x="0" y="1878040"/>
                      <a:pt x="0" y="1787442"/>
                    </a:cubicBezTo>
                    <a:lnTo>
                      <a:pt x="0" y="164042"/>
                    </a:lnTo>
                    <a:cubicBezTo>
                      <a:pt x="0" y="73444"/>
                      <a:pt x="73444" y="0"/>
                      <a:pt x="164042" y="0"/>
                    </a:cubicBezTo>
                    <a:close/>
                  </a:path>
                </a:pathLst>
              </a:custGeom>
              <a:solidFill>
                <a:srgbClr val="FFFFFF"/>
              </a:solidFill>
              <a:ln w="0" cap="flat">
                <a:noFill/>
                <a:prstDash val="solid"/>
                <a:miter/>
              </a:ln>
              <a:effectLst>
                <a:outerShdw blurRad="254000" dist="38100" algn="l" rotWithShape="0">
                  <a:prstClr val="black">
                    <a:alpha val="26000"/>
                  </a:prstClr>
                </a:outerShdw>
              </a:effectLst>
            </p:spPr>
            <p:txBody>
              <a:bodyPr rtlCol="0" anchor="ctr"/>
              <a:lstStyle/>
              <a:p>
                <a:endParaRPr lang="en-US" sz="1050"/>
              </a:p>
            </p:txBody>
          </p:sp>
        </p:grpSp>
        <p:sp>
          <p:nvSpPr>
            <p:cNvPr id="94" name="TextBox 93">
              <a:extLst>
                <a:ext uri="{FF2B5EF4-FFF2-40B4-BE49-F238E27FC236}">
                  <a16:creationId xmlns:a16="http://schemas.microsoft.com/office/drawing/2014/main" id="{BE81E9F4-0728-E468-DC04-E2B214D0FE23}"/>
                </a:ext>
              </a:extLst>
            </p:cNvPr>
            <p:cNvSpPr txBox="1"/>
            <p:nvPr/>
          </p:nvSpPr>
          <p:spPr>
            <a:xfrm>
              <a:off x="8792341" y="3140161"/>
              <a:ext cx="2387370" cy="553997"/>
            </a:xfrm>
            <a:prstGeom prst="rect">
              <a:avLst/>
            </a:prstGeom>
            <a:noFill/>
          </p:spPr>
          <p:txBody>
            <a:bodyPr wrap="square" rtlCol="0">
              <a:spAutoFit/>
            </a:bodyPr>
            <a:lstStyle/>
            <a:p>
              <a:pPr algn="ctr"/>
              <a:r>
                <a:rPr lang="en-US" sz="1050" b="1" dirty="0">
                  <a:solidFill>
                    <a:srgbClr val="262626"/>
                  </a:solidFill>
                  <a:latin typeface="Poppins" panose="00000500000000000000" pitchFamily="2" charset="0"/>
                  <a:ea typeface="Calibri"/>
                  <a:cs typeface="Poppins" panose="00000500000000000000" pitchFamily="2" charset="0"/>
                  <a:sym typeface="Calibri"/>
                </a:rPr>
                <a:t>Effective</a:t>
              </a:r>
            </a:p>
            <a:p>
              <a:pPr algn="ctr"/>
              <a:r>
                <a:rPr lang="en-US" sz="1050" b="1" dirty="0">
                  <a:solidFill>
                    <a:srgbClr val="262626"/>
                  </a:solidFill>
                  <a:latin typeface="Poppins" panose="00000500000000000000" pitchFamily="2" charset="0"/>
                  <a:ea typeface="Calibri"/>
                  <a:cs typeface="Poppins" panose="00000500000000000000" pitchFamily="2" charset="0"/>
                  <a:sym typeface="Calibri"/>
                </a:rPr>
                <a:t>Competition</a:t>
              </a:r>
            </a:p>
          </p:txBody>
        </p:sp>
        <p:sp>
          <p:nvSpPr>
            <p:cNvPr id="95" name="TextBox 94">
              <a:extLst>
                <a:ext uri="{FF2B5EF4-FFF2-40B4-BE49-F238E27FC236}">
                  <a16:creationId xmlns:a16="http://schemas.microsoft.com/office/drawing/2014/main" id="{3FBDCE37-A3A5-71CD-EEAC-6B78E26CF109}"/>
                </a:ext>
              </a:extLst>
            </p:cNvPr>
            <p:cNvSpPr txBox="1"/>
            <p:nvPr/>
          </p:nvSpPr>
          <p:spPr>
            <a:xfrm>
              <a:off x="9054504" y="3850256"/>
              <a:ext cx="1852501" cy="881437"/>
            </a:xfrm>
            <a:prstGeom prst="rect">
              <a:avLst/>
            </a:prstGeom>
            <a:noFill/>
          </p:spPr>
          <p:txBody>
            <a:bodyPr wrap="square" rtlCol="0">
              <a:spAutoFit/>
            </a:bodyPr>
            <a:lstStyle/>
            <a:p>
              <a:pPr algn="ctr">
                <a:lnSpc>
                  <a:spcPct val="120000"/>
                </a:lnSpc>
              </a:pPr>
              <a:r>
                <a:rPr lang="en-US" sz="1050" dirty="0">
                  <a:solidFill>
                    <a:srgbClr val="000000"/>
                  </a:solidFill>
                  <a:ea typeface="Roboto light" panose="02000000000000000000" pitchFamily="2" charset="0"/>
                  <a:cs typeface="Roboto light" panose="02000000000000000000" pitchFamily="2" charset="0"/>
                  <a:sym typeface="Calibri"/>
                </a:rPr>
                <a:t>Equal opportunities for bidders to participate</a:t>
              </a:r>
            </a:p>
          </p:txBody>
        </p:sp>
        <p:pic>
          <p:nvPicPr>
            <p:cNvPr id="96" name="Graphic 95">
              <a:extLst>
                <a:ext uri="{FF2B5EF4-FFF2-40B4-BE49-F238E27FC236}">
                  <a16:creationId xmlns:a16="http://schemas.microsoft.com/office/drawing/2014/main" id="{6593711C-D1A0-046A-72AF-4446B44D77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72759" y="2538438"/>
              <a:ext cx="504605" cy="504605"/>
            </a:xfrm>
            <a:prstGeom prst="rect">
              <a:avLst/>
            </a:prstGeom>
          </p:spPr>
        </p:pic>
      </p:grpSp>
      <p:sp>
        <p:nvSpPr>
          <p:cNvPr id="97" name="TextBox 96">
            <a:extLst>
              <a:ext uri="{FF2B5EF4-FFF2-40B4-BE49-F238E27FC236}">
                <a16:creationId xmlns:a16="http://schemas.microsoft.com/office/drawing/2014/main" id="{D3B51B72-3D61-25C1-EA99-FCDD3BBB190F}"/>
              </a:ext>
            </a:extLst>
          </p:cNvPr>
          <p:cNvSpPr txBox="1"/>
          <p:nvPr/>
        </p:nvSpPr>
        <p:spPr>
          <a:xfrm>
            <a:off x="1983490" y="4222649"/>
            <a:ext cx="5000750" cy="369332"/>
          </a:xfrm>
          <a:prstGeom prst="rect">
            <a:avLst/>
          </a:prstGeom>
          <a:noFill/>
        </p:spPr>
        <p:txBody>
          <a:bodyPr wrap="square" rtlCol="0">
            <a:spAutoFit/>
          </a:bodyPr>
          <a:lstStyle/>
          <a:p>
            <a:pPr algn="ctr"/>
            <a:r>
              <a:rPr lang="en-US" sz="1800" b="1" dirty="0">
                <a:latin typeface="Fira Sans" panose="020B0503050000020004" pitchFamily="34" charset="0"/>
              </a:rPr>
              <a:t>“Technically Acceptable, Most Competitive</a:t>
            </a:r>
            <a:r>
              <a:rPr lang="en-US" sz="1800" dirty="0">
                <a:latin typeface="Fira Sans" panose="020B0503050000020004" pitchFamily="34" charset="0"/>
              </a:rPr>
              <a:t>”</a:t>
            </a:r>
          </a:p>
        </p:txBody>
      </p:sp>
    </p:spTree>
    <p:extLst>
      <p:ext uri="{BB962C8B-B14F-4D97-AF65-F5344CB8AC3E}">
        <p14:creationId xmlns:p14="http://schemas.microsoft.com/office/powerpoint/2010/main" val="1216273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825181C-53D9-4A71-4B35-D76A2E26457D}"/>
              </a:ext>
            </a:extLst>
          </p:cNvPr>
          <p:cNvGrpSpPr/>
          <p:nvPr/>
        </p:nvGrpSpPr>
        <p:grpSpPr>
          <a:xfrm>
            <a:off x="3945762" y="1150452"/>
            <a:ext cx="1306217" cy="1362593"/>
            <a:chOff x="5417954" y="1772602"/>
            <a:chExt cx="1407947" cy="1421132"/>
          </a:xfrm>
        </p:grpSpPr>
        <p:sp>
          <p:nvSpPr>
            <p:cNvPr id="16" name="Freeform: Shape 15">
              <a:extLst>
                <a:ext uri="{FF2B5EF4-FFF2-40B4-BE49-F238E27FC236}">
                  <a16:creationId xmlns:a16="http://schemas.microsoft.com/office/drawing/2014/main" id="{9436A94B-3FD1-8428-6C07-6AB9A70FFD6F}"/>
                </a:ext>
              </a:extLst>
            </p:cNvPr>
            <p:cNvSpPr/>
            <p:nvPr/>
          </p:nvSpPr>
          <p:spPr>
            <a:xfrm>
              <a:off x="5624418" y="1772602"/>
              <a:ext cx="1201483" cy="1360932"/>
            </a:xfrm>
            <a:custGeom>
              <a:avLst/>
              <a:gdLst>
                <a:gd name="connsiteX0" fmla="*/ 576834 w 1201483"/>
                <a:gd name="connsiteY0" fmla="*/ 0 h 1360932"/>
                <a:gd name="connsiteX1" fmla="*/ 1201484 w 1201483"/>
                <a:gd name="connsiteY1" fmla="*/ 0 h 1360932"/>
                <a:gd name="connsiteX2" fmla="*/ 1201484 w 1201483"/>
                <a:gd name="connsiteY2" fmla="*/ 784098 h 1360932"/>
                <a:gd name="connsiteX3" fmla="*/ 624650 w 1201483"/>
                <a:gd name="connsiteY3" fmla="*/ 1360932 h 1360932"/>
                <a:gd name="connsiteX4" fmla="*/ 0 w 1201483"/>
                <a:gd name="connsiteY4" fmla="*/ 1360932 h 1360932"/>
                <a:gd name="connsiteX5" fmla="*/ 0 w 1201483"/>
                <a:gd name="connsiteY5" fmla="*/ 576834 h 1360932"/>
                <a:gd name="connsiteX6" fmla="*/ 576834 w 1201483"/>
                <a:gd name="connsiteY6" fmla="*/ 0 h 136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483" h="1360932">
                  <a:moveTo>
                    <a:pt x="576834" y="0"/>
                  </a:moveTo>
                  <a:lnTo>
                    <a:pt x="1201484" y="0"/>
                  </a:lnTo>
                  <a:lnTo>
                    <a:pt x="1201484" y="784098"/>
                  </a:lnTo>
                  <a:cubicBezTo>
                    <a:pt x="1201484" y="1102424"/>
                    <a:pt x="943070" y="1360932"/>
                    <a:pt x="624650" y="1360932"/>
                  </a:cubicBezTo>
                  <a:lnTo>
                    <a:pt x="0" y="1360932"/>
                  </a:lnTo>
                  <a:lnTo>
                    <a:pt x="0" y="576834"/>
                  </a:lnTo>
                  <a:cubicBezTo>
                    <a:pt x="0" y="258509"/>
                    <a:pt x="258413" y="0"/>
                    <a:pt x="576834" y="0"/>
                  </a:cubicBezTo>
                  <a:close/>
                </a:path>
              </a:pathLst>
            </a:custGeom>
            <a:solidFill>
              <a:srgbClr val="FFFFFF"/>
            </a:solidFill>
            <a:ln w="0" cap="flat">
              <a:noFill/>
              <a:prstDash val="solid"/>
              <a:miter/>
            </a:ln>
            <a:effectLst>
              <a:outerShdw blurRad="317500" sx="102000" sy="102000" algn="ctr" rotWithShape="0">
                <a:prstClr val="black">
                  <a:alpha val="10000"/>
                </a:prstClr>
              </a:outerShdw>
            </a:effectLst>
          </p:spPr>
          <p:txBody>
            <a:bodyPr rtlCol="0" anchor="ctr"/>
            <a:lstStyle/>
            <a:p>
              <a:endParaRPr lang="en-US" sz="1050"/>
            </a:p>
          </p:txBody>
        </p:sp>
        <p:sp>
          <p:nvSpPr>
            <p:cNvPr id="49" name="TextBox 48">
              <a:extLst>
                <a:ext uri="{FF2B5EF4-FFF2-40B4-BE49-F238E27FC236}">
                  <a16:creationId xmlns:a16="http://schemas.microsoft.com/office/drawing/2014/main" id="{890C1521-B752-2B04-364E-CBE618D6FB89}"/>
                </a:ext>
              </a:extLst>
            </p:cNvPr>
            <p:cNvSpPr txBox="1"/>
            <p:nvPr/>
          </p:nvSpPr>
          <p:spPr>
            <a:xfrm>
              <a:off x="5417954" y="2519636"/>
              <a:ext cx="485870" cy="674098"/>
            </a:xfrm>
            <a:prstGeom prst="rect">
              <a:avLst/>
            </a:prstGeom>
            <a:noFill/>
          </p:spPr>
          <p:txBody>
            <a:bodyPr wrap="none" rtlCol="0">
              <a:spAutoFit/>
            </a:bodyPr>
            <a:lstStyle/>
            <a:p>
              <a:r>
                <a:rPr lang="en-US" sz="3600" b="1" dirty="0">
                  <a:solidFill>
                    <a:srgbClr val="262626"/>
                  </a:solidFill>
                  <a:latin typeface="Poppins" panose="00000500000000000000" pitchFamily="2" charset="0"/>
                  <a:cs typeface="Poppins" panose="00000500000000000000" pitchFamily="2" charset="0"/>
                </a:rPr>
                <a:t>2</a:t>
              </a:r>
              <a:endParaRPr lang="en-US" sz="1050" b="1" dirty="0">
                <a:solidFill>
                  <a:srgbClr val="262626"/>
                </a:solidFill>
                <a:latin typeface="Poppins" panose="00000500000000000000" pitchFamily="2" charset="0"/>
                <a:cs typeface="Poppins" panose="00000500000000000000" pitchFamily="2" charset="0"/>
              </a:endParaRPr>
            </a:p>
          </p:txBody>
        </p:sp>
        <p:sp>
          <p:nvSpPr>
            <p:cNvPr id="53" name="TextBox 52">
              <a:extLst>
                <a:ext uri="{FF2B5EF4-FFF2-40B4-BE49-F238E27FC236}">
                  <a16:creationId xmlns:a16="http://schemas.microsoft.com/office/drawing/2014/main" id="{6055E19B-9B8F-2DBE-99CB-29AA5B22BD4D}"/>
                </a:ext>
              </a:extLst>
            </p:cNvPr>
            <p:cNvSpPr txBox="1"/>
            <p:nvPr/>
          </p:nvSpPr>
          <p:spPr>
            <a:xfrm>
              <a:off x="5615773" y="2020665"/>
              <a:ext cx="1119893" cy="866698"/>
            </a:xfrm>
            <a:prstGeom prst="rect">
              <a:avLst/>
            </a:prstGeom>
            <a:noFill/>
          </p:spPr>
          <p:txBody>
            <a:bodyPr wrap="square" rtlCol="0">
              <a:spAutoFit/>
            </a:bodyPr>
            <a:lstStyle/>
            <a:p>
              <a:pPr algn="ctr"/>
              <a:r>
                <a:rPr lang="en-US" sz="1200" dirty="0"/>
                <a:t>Register on UNIDO and UNGM platforms</a:t>
              </a:r>
            </a:p>
          </p:txBody>
        </p:sp>
      </p:grpSp>
      <p:grpSp>
        <p:nvGrpSpPr>
          <p:cNvPr id="82" name="Group 81">
            <a:extLst>
              <a:ext uri="{FF2B5EF4-FFF2-40B4-BE49-F238E27FC236}">
                <a16:creationId xmlns:a16="http://schemas.microsoft.com/office/drawing/2014/main" id="{FC63BE69-2049-F811-1031-4E3A0BE0BB53}"/>
              </a:ext>
            </a:extLst>
          </p:cNvPr>
          <p:cNvGrpSpPr/>
          <p:nvPr/>
        </p:nvGrpSpPr>
        <p:grpSpPr>
          <a:xfrm>
            <a:off x="2591936" y="1304470"/>
            <a:ext cx="1293549" cy="1220628"/>
            <a:chOff x="3835278" y="1772602"/>
            <a:chExt cx="1345371" cy="1490211"/>
          </a:xfrm>
        </p:grpSpPr>
        <p:sp>
          <p:nvSpPr>
            <p:cNvPr id="31" name="Freeform: Shape 30">
              <a:extLst>
                <a:ext uri="{FF2B5EF4-FFF2-40B4-BE49-F238E27FC236}">
                  <a16:creationId xmlns:a16="http://schemas.microsoft.com/office/drawing/2014/main" id="{EA270B9B-587B-1357-3913-9EE5532E430C}"/>
                </a:ext>
              </a:extLst>
            </p:cNvPr>
            <p:cNvSpPr/>
            <p:nvPr/>
          </p:nvSpPr>
          <p:spPr>
            <a:xfrm>
              <a:off x="3979261" y="1772602"/>
              <a:ext cx="1201388" cy="1360836"/>
            </a:xfrm>
            <a:custGeom>
              <a:avLst/>
              <a:gdLst>
                <a:gd name="connsiteX0" fmla="*/ 576739 w 1201388"/>
                <a:gd name="connsiteY0" fmla="*/ 0 h 1360836"/>
                <a:gd name="connsiteX1" fmla="*/ 1201388 w 1201388"/>
                <a:gd name="connsiteY1" fmla="*/ 0 h 1360836"/>
                <a:gd name="connsiteX2" fmla="*/ 1201388 w 1201388"/>
                <a:gd name="connsiteY2" fmla="*/ 784098 h 1360836"/>
                <a:gd name="connsiteX3" fmla="*/ 624649 w 1201388"/>
                <a:gd name="connsiteY3" fmla="*/ 1360837 h 1360836"/>
                <a:gd name="connsiteX4" fmla="*/ 0 w 1201388"/>
                <a:gd name="connsiteY4" fmla="*/ 1360837 h 1360836"/>
                <a:gd name="connsiteX5" fmla="*/ 0 w 1201388"/>
                <a:gd name="connsiteY5" fmla="*/ 576834 h 1360836"/>
                <a:gd name="connsiteX6" fmla="*/ 576739 w 1201388"/>
                <a:gd name="connsiteY6" fmla="*/ 0 h 136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388" h="1360836">
                  <a:moveTo>
                    <a:pt x="576739" y="0"/>
                  </a:moveTo>
                  <a:lnTo>
                    <a:pt x="1201388" y="0"/>
                  </a:lnTo>
                  <a:lnTo>
                    <a:pt x="1201388" y="784098"/>
                  </a:lnTo>
                  <a:cubicBezTo>
                    <a:pt x="1201388" y="1102424"/>
                    <a:pt x="942975" y="1360837"/>
                    <a:pt x="624649" y="1360837"/>
                  </a:cubicBezTo>
                  <a:lnTo>
                    <a:pt x="0" y="1360837"/>
                  </a:lnTo>
                  <a:lnTo>
                    <a:pt x="0" y="576834"/>
                  </a:lnTo>
                  <a:cubicBezTo>
                    <a:pt x="0" y="258413"/>
                    <a:pt x="258413" y="0"/>
                    <a:pt x="576739" y="0"/>
                  </a:cubicBezTo>
                  <a:close/>
                </a:path>
              </a:pathLst>
            </a:custGeom>
            <a:solidFill>
              <a:srgbClr val="FFFFFF"/>
            </a:solidFill>
            <a:ln w="0" cap="flat">
              <a:noFill/>
              <a:prstDash val="solid"/>
              <a:miter/>
            </a:ln>
            <a:effectLst>
              <a:outerShdw blurRad="317500" sx="102000" sy="102000" algn="ctr" rotWithShape="0">
                <a:prstClr val="black">
                  <a:alpha val="10000"/>
                </a:prstClr>
              </a:outerShdw>
            </a:effectLst>
          </p:spPr>
          <p:txBody>
            <a:bodyPr rtlCol="0" anchor="ctr"/>
            <a:lstStyle/>
            <a:p>
              <a:endParaRPr lang="en-US" sz="1050"/>
            </a:p>
          </p:txBody>
        </p:sp>
        <p:sp>
          <p:nvSpPr>
            <p:cNvPr id="48" name="TextBox 47">
              <a:extLst>
                <a:ext uri="{FF2B5EF4-FFF2-40B4-BE49-F238E27FC236}">
                  <a16:creationId xmlns:a16="http://schemas.microsoft.com/office/drawing/2014/main" id="{777AB4DB-860E-7538-3DC2-5FF5E38ABD4D}"/>
                </a:ext>
              </a:extLst>
            </p:cNvPr>
            <p:cNvSpPr txBox="1"/>
            <p:nvPr/>
          </p:nvSpPr>
          <p:spPr>
            <a:xfrm>
              <a:off x="3835278" y="2473736"/>
              <a:ext cx="468822" cy="789077"/>
            </a:xfrm>
            <a:prstGeom prst="rect">
              <a:avLst/>
            </a:prstGeom>
            <a:noFill/>
          </p:spPr>
          <p:txBody>
            <a:bodyPr wrap="none" rtlCol="0">
              <a:spAutoFit/>
            </a:bodyPr>
            <a:lstStyle/>
            <a:p>
              <a:r>
                <a:rPr lang="en-US" sz="3600" b="1" dirty="0">
                  <a:solidFill>
                    <a:srgbClr val="33AFEA"/>
                  </a:solidFill>
                  <a:latin typeface="Poppins" panose="00000500000000000000" pitchFamily="2" charset="0"/>
                  <a:cs typeface="Poppins" panose="00000500000000000000" pitchFamily="2" charset="0"/>
                </a:rPr>
                <a:t>1</a:t>
              </a:r>
              <a:endParaRPr lang="en-US" sz="1050" b="1" dirty="0">
                <a:solidFill>
                  <a:srgbClr val="33AFEA"/>
                </a:solidFill>
                <a:latin typeface="Poppins" panose="00000500000000000000" pitchFamily="2" charset="0"/>
                <a:cs typeface="Poppins" panose="00000500000000000000" pitchFamily="2" charset="0"/>
              </a:endParaRPr>
            </a:p>
          </p:txBody>
        </p:sp>
        <p:sp>
          <p:nvSpPr>
            <p:cNvPr id="52" name="TextBox 51">
              <a:extLst>
                <a:ext uri="{FF2B5EF4-FFF2-40B4-BE49-F238E27FC236}">
                  <a16:creationId xmlns:a16="http://schemas.microsoft.com/office/drawing/2014/main" id="{2A178F60-7126-24D7-8A4D-557EE9A6F528}"/>
                </a:ext>
              </a:extLst>
            </p:cNvPr>
            <p:cNvSpPr txBox="1"/>
            <p:nvPr/>
          </p:nvSpPr>
          <p:spPr>
            <a:xfrm>
              <a:off x="4053813" y="1969557"/>
              <a:ext cx="1119893" cy="789077"/>
            </a:xfrm>
            <a:prstGeom prst="rect">
              <a:avLst/>
            </a:prstGeom>
            <a:noFill/>
          </p:spPr>
          <p:txBody>
            <a:bodyPr wrap="square" rtlCol="0">
              <a:spAutoFit/>
            </a:bodyPr>
            <a:lstStyle/>
            <a:p>
              <a:pPr algn="ctr"/>
              <a:r>
                <a:rPr lang="en-US" sz="1200" dirty="0"/>
                <a:t>Understand UNIDO’s requirements</a:t>
              </a:r>
            </a:p>
          </p:txBody>
        </p:sp>
      </p:grpSp>
      <p:sp>
        <p:nvSpPr>
          <p:cNvPr id="2" name="TextBox 1">
            <a:extLst>
              <a:ext uri="{FF2B5EF4-FFF2-40B4-BE49-F238E27FC236}">
                <a16:creationId xmlns:a16="http://schemas.microsoft.com/office/drawing/2014/main" id="{D24D2A82-0527-CB89-60C8-294F922A0076}"/>
              </a:ext>
            </a:extLst>
          </p:cNvPr>
          <p:cNvSpPr txBox="1"/>
          <p:nvPr/>
        </p:nvSpPr>
        <p:spPr>
          <a:xfrm>
            <a:off x="371474" y="841995"/>
            <a:ext cx="5132325" cy="369332"/>
          </a:xfrm>
          <a:prstGeom prst="rect">
            <a:avLst/>
          </a:prstGeom>
          <a:noFill/>
        </p:spPr>
        <p:txBody>
          <a:bodyPr wrap="square" rtlCol="0">
            <a:spAutoFit/>
          </a:bodyPr>
          <a:lstStyle/>
          <a:p>
            <a:r>
              <a:rPr lang="en-US" sz="1800" dirty="0">
                <a:solidFill>
                  <a:srgbClr val="262626"/>
                </a:solidFill>
                <a:latin typeface="Fira Sans" panose="020B0503050000020004" pitchFamily="34" charset="0"/>
              </a:rPr>
              <a:t>HOW TO REGISTER AS </a:t>
            </a:r>
            <a:r>
              <a:rPr lang="en-US" sz="1800" dirty="0">
                <a:solidFill>
                  <a:srgbClr val="33AFEA"/>
                </a:solidFill>
                <a:latin typeface="Fira Sans" panose="020B0503050000020004" pitchFamily="34" charset="0"/>
              </a:rPr>
              <a:t>A VENDOR WITH UNIDO</a:t>
            </a:r>
          </a:p>
        </p:txBody>
      </p:sp>
      <p:grpSp>
        <p:nvGrpSpPr>
          <p:cNvPr id="19" name="Graphic 6">
            <a:extLst>
              <a:ext uri="{FF2B5EF4-FFF2-40B4-BE49-F238E27FC236}">
                <a16:creationId xmlns:a16="http://schemas.microsoft.com/office/drawing/2014/main" id="{267E1E17-DB74-326E-6DDB-A164CF11D50B}"/>
              </a:ext>
            </a:extLst>
          </p:cNvPr>
          <p:cNvGrpSpPr/>
          <p:nvPr/>
        </p:nvGrpSpPr>
        <p:grpSpPr>
          <a:xfrm>
            <a:off x="4343970" y="1893318"/>
            <a:ext cx="1161931" cy="568571"/>
            <a:chOff x="5201316" y="2482976"/>
            <a:chExt cx="1549241" cy="758094"/>
          </a:xfrm>
          <a:solidFill>
            <a:srgbClr val="262626"/>
          </a:solidFill>
        </p:grpSpPr>
        <p:sp>
          <p:nvSpPr>
            <p:cNvPr id="20" name="Freeform: Shape 19">
              <a:extLst>
                <a:ext uri="{FF2B5EF4-FFF2-40B4-BE49-F238E27FC236}">
                  <a16:creationId xmlns:a16="http://schemas.microsoft.com/office/drawing/2014/main" id="{3F618649-5DBE-188E-5300-9477DEBBEDE1}"/>
                </a:ext>
              </a:extLst>
            </p:cNvPr>
            <p:cNvSpPr/>
            <p:nvPr/>
          </p:nvSpPr>
          <p:spPr>
            <a:xfrm>
              <a:off x="5201316" y="2550222"/>
              <a:ext cx="1528952" cy="690848"/>
            </a:xfrm>
            <a:custGeom>
              <a:avLst/>
              <a:gdLst>
                <a:gd name="connsiteX0" fmla="*/ 585692 w 1528952"/>
                <a:gd name="connsiteY0" fmla="*/ 690848 h 690848"/>
                <a:gd name="connsiteX1" fmla="*/ 0 w 1528952"/>
                <a:gd name="connsiteY1" fmla="*/ 690848 h 690848"/>
                <a:gd name="connsiteX2" fmla="*/ 0 w 1528952"/>
                <a:gd name="connsiteY2" fmla="*/ 672084 h 690848"/>
                <a:gd name="connsiteX3" fmla="*/ 585692 w 1528952"/>
                <a:gd name="connsiteY3" fmla="*/ 672084 h 690848"/>
                <a:gd name="connsiteX4" fmla="*/ 1114139 w 1528952"/>
                <a:gd name="connsiteY4" fmla="*/ 143637 h 690848"/>
                <a:gd name="connsiteX5" fmla="*/ 1114139 w 1528952"/>
                <a:gd name="connsiteY5" fmla="*/ 0 h 690848"/>
                <a:gd name="connsiteX6" fmla="*/ 1528953 w 1528952"/>
                <a:gd name="connsiteY6" fmla="*/ 0 h 690848"/>
                <a:gd name="connsiteX7" fmla="*/ 1528953 w 1528952"/>
                <a:gd name="connsiteY7" fmla="*/ 18764 h 690848"/>
                <a:gd name="connsiteX8" fmla="*/ 1132904 w 1528952"/>
                <a:gd name="connsiteY8" fmla="*/ 18764 h 690848"/>
                <a:gd name="connsiteX9" fmla="*/ 1132904 w 1528952"/>
                <a:gd name="connsiteY9" fmla="*/ 143637 h 690848"/>
                <a:gd name="connsiteX10" fmla="*/ 585692 w 1528952"/>
                <a:gd name="connsiteY10" fmla="*/ 690848 h 69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8952" h="690848">
                  <a:moveTo>
                    <a:pt x="585692" y="690848"/>
                  </a:moveTo>
                  <a:lnTo>
                    <a:pt x="0" y="690848"/>
                  </a:lnTo>
                  <a:lnTo>
                    <a:pt x="0" y="672084"/>
                  </a:lnTo>
                  <a:lnTo>
                    <a:pt x="585692" y="672084"/>
                  </a:lnTo>
                  <a:cubicBezTo>
                    <a:pt x="877062" y="672084"/>
                    <a:pt x="1114139" y="435007"/>
                    <a:pt x="1114139" y="143637"/>
                  </a:cubicBezTo>
                  <a:lnTo>
                    <a:pt x="1114139" y="0"/>
                  </a:lnTo>
                  <a:lnTo>
                    <a:pt x="1528953" y="0"/>
                  </a:lnTo>
                  <a:lnTo>
                    <a:pt x="1528953" y="18764"/>
                  </a:lnTo>
                  <a:lnTo>
                    <a:pt x="1132904" y="18764"/>
                  </a:lnTo>
                  <a:lnTo>
                    <a:pt x="1132904" y="143637"/>
                  </a:lnTo>
                  <a:cubicBezTo>
                    <a:pt x="1132904" y="445389"/>
                    <a:pt x="887444" y="690848"/>
                    <a:pt x="585692" y="690848"/>
                  </a:cubicBezTo>
                  <a:close/>
                </a:path>
              </a:pathLst>
            </a:custGeom>
            <a:grpFill/>
            <a:ln w="0" cap="flat">
              <a:noFill/>
              <a:prstDash val="solid"/>
              <a:miter/>
            </a:ln>
          </p:spPr>
          <p:txBody>
            <a:bodyPr rtlCol="0" anchor="ctr"/>
            <a:lstStyle/>
            <a:p>
              <a:endParaRPr lang="en-US" sz="1050"/>
            </a:p>
          </p:txBody>
        </p:sp>
        <p:sp>
          <p:nvSpPr>
            <p:cNvPr id="27" name="Freeform: Shape 26">
              <a:extLst>
                <a:ext uri="{FF2B5EF4-FFF2-40B4-BE49-F238E27FC236}">
                  <a16:creationId xmlns:a16="http://schemas.microsoft.com/office/drawing/2014/main" id="{B525AD09-DBDD-4CDE-FE21-8B57E4F10667}"/>
                </a:ext>
              </a:extLst>
            </p:cNvPr>
            <p:cNvSpPr/>
            <p:nvPr/>
          </p:nvSpPr>
          <p:spPr>
            <a:xfrm>
              <a:off x="6655307" y="2482976"/>
              <a:ext cx="95250" cy="153352"/>
            </a:xfrm>
            <a:custGeom>
              <a:avLst/>
              <a:gdLst>
                <a:gd name="connsiteX0" fmla="*/ 12859 w 95250"/>
                <a:gd name="connsiteY0" fmla="*/ 153352 h 153352"/>
                <a:gd name="connsiteX1" fmla="*/ 0 w 95250"/>
                <a:gd name="connsiteY1" fmla="*/ 139636 h 153352"/>
                <a:gd name="connsiteX2" fmla="*/ 67723 w 95250"/>
                <a:gd name="connsiteY2" fmla="*/ 76676 h 153352"/>
                <a:gd name="connsiteX3" fmla="*/ 0 w 95250"/>
                <a:gd name="connsiteY3" fmla="*/ 13716 h 153352"/>
                <a:gd name="connsiteX4" fmla="*/ 12859 w 95250"/>
                <a:gd name="connsiteY4" fmla="*/ 0 h 153352"/>
                <a:gd name="connsiteX5" fmla="*/ 95250 w 95250"/>
                <a:gd name="connsiteY5" fmla="*/ 76676 h 153352"/>
                <a:gd name="connsiteX6" fmla="*/ 12859 w 95250"/>
                <a:gd name="connsiteY6" fmla="*/ 153352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53352">
                  <a:moveTo>
                    <a:pt x="12859" y="153352"/>
                  </a:moveTo>
                  <a:lnTo>
                    <a:pt x="0" y="139636"/>
                  </a:lnTo>
                  <a:lnTo>
                    <a:pt x="67723" y="76676"/>
                  </a:lnTo>
                  <a:lnTo>
                    <a:pt x="0" y="13716"/>
                  </a:lnTo>
                  <a:lnTo>
                    <a:pt x="12859" y="0"/>
                  </a:lnTo>
                  <a:lnTo>
                    <a:pt x="95250" y="76676"/>
                  </a:lnTo>
                  <a:lnTo>
                    <a:pt x="12859" y="153352"/>
                  </a:lnTo>
                  <a:close/>
                </a:path>
              </a:pathLst>
            </a:custGeom>
            <a:grpFill/>
            <a:ln w="0" cap="flat">
              <a:noFill/>
              <a:prstDash val="solid"/>
              <a:miter/>
            </a:ln>
          </p:spPr>
          <p:txBody>
            <a:bodyPr rtlCol="0" anchor="ctr"/>
            <a:lstStyle/>
            <a:p>
              <a:endParaRPr lang="en-US" sz="1050"/>
            </a:p>
          </p:txBody>
        </p:sp>
      </p:grpSp>
      <p:grpSp>
        <p:nvGrpSpPr>
          <p:cNvPr id="33" name="Graphic 6">
            <a:extLst>
              <a:ext uri="{FF2B5EF4-FFF2-40B4-BE49-F238E27FC236}">
                <a16:creationId xmlns:a16="http://schemas.microsoft.com/office/drawing/2014/main" id="{2FEF1548-B2D8-C606-E6D8-E00DA476D88D}"/>
              </a:ext>
            </a:extLst>
          </p:cNvPr>
          <p:cNvGrpSpPr/>
          <p:nvPr/>
        </p:nvGrpSpPr>
        <p:grpSpPr>
          <a:xfrm>
            <a:off x="3013664" y="1833326"/>
            <a:ext cx="1199007" cy="568571"/>
            <a:chOff x="3556158" y="2482976"/>
            <a:chExt cx="1598676" cy="758094"/>
          </a:xfrm>
          <a:solidFill>
            <a:srgbClr val="FF9D00"/>
          </a:solidFill>
        </p:grpSpPr>
        <p:sp>
          <p:nvSpPr>
            <p:cNvPr id="41" name="Freeform: Shape 40">
              <a:extLst>
                <a:ext uri="{FF2B5EF4-FFF2-40B4-BE49-F238E27FC236}">
                  <a16:creationId xmlns:a16="http://schemas.microsoft.com/office/drawing/2014/main" id="{C9E73394-5438-2899-8D2A-F9ADDA50638F}"/>
                </a:ext>
              </a:extLst>
            </p:cNvPr>
            <p:cNvSpPr/>
            <p:nvPr/>
          </p:nvSpPr>
          <p:spPr>
            <a:xfrm>
              <a:off x="3556158" y="2550222"/>
              <a:ext cx="1578292" cy="690848"/>
            </a:xfrm>
            <a:custGeom>
              <a:avLst/>
              <a:gdLst>
                <a:gd name="connsiteX0" fmla="*/ 585597 w 1578292"/>
                <a:gd name="connsiteY0" fmla="*/ 690848 h 690848"/>
                <a:gd name="connsiteX1" fmla="*/ 0 w 1578292"/>
                <a:gd name="connsiteY1" fmla="*/ 690848 h 690848"/>
                <a:gd name="connsiteX2" fmla="*/ 0 w 1578292"/>
                <a:gd name="connsiteY2" fmla="*/ 672084 h 690848"/>
                <a:gd name="connsiteX3" fmla="*/ 585597 w 1578292"/>
                <a:gd name="connsiteY3" fmla="*/ 672084 h 690848"/>
                <a:gd name="connsiteX4" fmla="*/ 1114044 w 1578292"/>
                <a:gd name="connsiteY4" fmla="*/ 143637 h 690848"/>
                <a:gd name="connsiteX5" fmla="*/ 1114044 w 1578292"/>
                <a:gd name="connsiteY5" fmla="*/ 0 h 690848"/>
                <a:gd name="connsiteX6" fmla="*/ 1578293 w 1578292"/>
                <a:gd name="connsiteY6" fmla="*/ 0 h 690848"/>
                <a:gd name="connsiteX7" fmla="*/ 1578293 w 1578292"/>
                <a:gd name="connsiteY7" fmla="*/ 18764 h 690848"/>
                <a:gd name="connsiteX8" fmla="*/ 1132808 w 1578292"/>
                <a:gd name="connsiteY8" fmla="*/ 18764 h 690848"/>
                <a:gd name="connsiteX9" fmla="*/ 1132808 w 1578292"/>
                <a:gd name="connsiteY9" fmla="*/ 143637 h 690848"/>
                <a:gd name="connsiteX10" fmla="*/ 585597 w 1578292"/>
                <a:gd name="connsiteY10" fmla="*/ 690848 h 69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292" h="690848">
                  <a:moveTo>
                    <a:pt x="585597" y="690848"/>
                  </a:moveTo>
                  <a:lnTo>
                    <a:pt x="0" y="690848"/>
                  </a:lnTo>
                  <a:lnTo>
                    <a:pt x="0" y="672084"/>
                  </a:lnTo>
                  <a:lnTo>
                    <a:pt x="585597" y="672084"/>
                  </a:lnTo>
                  <a:cubicBezTo>
                    <a:pt x="876967" y="672084"/>
                    <a:pt x="1114044" y="435007"/>
                    <a:pt x="1114044" y="143637"/>
                  </a:cubicBezTo>
                  <a:lnTo>
                    <a:pt x="1114044" y="0"/>
                  </a:lnTo>
                  <a:lnTo>
                    <a:pt x="1578293" y="0"/>
                  </a:lnTo>
                  <a:lnTo>
                    <a:pt x="1578293" y="18764"/>
                  </a:lnTo>
                  <a:lnTo>
                    <a:pt x="1132808" y="18764"/>
                  </a:lnTo>
                  <a:lnTo>
                    <a:pt x="1132808" y="143637"/>
                  </a:lnTo>
                  <a:cubicBezTo>
                    <a:pt x="1132808" y="445389"/>
                    <a:pt x="887349" y="690848"/>
                    <a:pt x="585597" y="690848"/>
                  </a:cubicBezTo>
                  <a:close/>
                </a:path>
              </a:pathLst>
            </a:custGeom>
            <a:solidFill>
              <a:srgbClr val="33AFEA"/>
            </a:solidFill>
            <a:ln w="0"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70737A37-02FC-C4E1-0B48-DC6AC7F0CD18}"/>
                </a:ext>
              </a:extLst>
            </p:cNvPr>
            <p:cNvSpPr/>
            <p:nvPr/>
          </p:nvSpPr>
          <p:spPr>
            <a:xfrm>
              <a:off x="5059584" y="2482976"/>
              <a:ext cx="95250" cy="153352"/>
            </a:xfrm>
            <a:custGeom>
              <a:avLst/>
              <a:gdLst>
                <a:gd name="connsiteX0" fmla="*/ 12763 w 95250"/>
                <a:gd name="connsiteY0" fmla="*/ 153352 h 153352"/>
                <a:gd name="connsiteX1" fmla="*/ 0 w 95250"/>
                <a:gd name="connsiteY1" fmla="*/ 139636 h 153352"/>
                <a:gd name="connsiteX2" fmla="*/ 67723 w 95250"/>
                <a:gd name="connsiteY2" fmla="*/ 76676 h 153352"/>
                <a:gd name="connsiteX3" fmla="*/ 0 w 95250"/>
                <a:gd name="connsiteY3" fmla="*/ 13716 h 153352"/>
                <a:gd name="connsiteX4" fmla="*/ 12763 w 95250"/>
                <a:gd name="connsiteY4" fmla="*/ 0 h 153352"/>
                <a:gd name="connsiteX5" fmla="*/ 95250 w 95250"/>
                <a:gd name="connsiteY5" fmla="*/ 76676 h 153352"/>
                <a:gd name="connsiteX6" fmla="*/ 12763 w 95250"/>
                <a:gd name="connsiteY6" fmla="*/ 153352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53352">
                  <a:moveTo>
                    <a:pt x="12763" y="153352"/>
                  </a:moveTo>
                  <a:lnTo>
                    <a:pt x="0" y="139636"/>
                  </a:lnTo>
                  <a:lnTo>
                    <a:pt x="67723" y="76676"/>
                  </a:lnTo>
                  <a:lnTo>
                    <a:pt x="0" y="13716"/>
                  </a:lnTo>
                  <a:lnTo>
                    <a:pt x="12763" y="0"/>
                  </a:lnTo>
                  <a:lnTo>
                    <a:pt x="95250" y="76676"/>
                  </a:lnTo>
                  <a:lnTo>
                    <a:pt x="12763" y="153352"/>
                  </a:lnTo>
                  <a:close/>
                </a:path>
              </a:pathLst>
            </a:custGeom>
            <a:solidFill>
              <a:srgbClr val="33AFEA"/>
            </a:solidFill>
            <a:ln w="0" cap="flat">
              <a:noFill/>
              <a:prstDash val="solid"/>
              <a:miter/>
            </a:ln>
          </p:spPr>
          <p:txBody>
            <a:bodyPr rtlCol="0" anchor="ctr"/>
            <a:lstStyle/>
            <a:p>
              <a:endParaRPr lang="en-US" sz="1050"/>
            </a:p>
          </p:txBody>
        </p:sp>
      </p:grpSp>
      <p:grpSp>
        <p:nvGrpSpPr>
          <p:cNvPr id="84" name="Group 83">
            <a:extLst>
              <a:ext uri="{FF2B5EF4-FFF2-40B4-BE49-F238E27FC236}">
                <a16:creationId xmlns:a16="http://schemas.microsoft.com/office/drawing/2014/main" id="{F3333A03-E617-A75D-7B6B-809825D5F9A2}"/>
              </a:ext>
            </a:extLst>
          </p:cNvPr>
          <p:cNvGrpSpPr/>
          <p:nvPr/>
        </p:nvGrpSpPr>
        <p:grpSpPr>
          <a:xfrm>
            <a:off x="5503800" y="1043777"/>
            <a:ext cx="1151195" cy="1313776"/>
            <a:chOff x="7095918" y="1742978"/>
            <a:chExt cx="1296179" cy="1477658"/>
          </a:xfrm>
        </p:grpSpPr>
        <p:sp>
          <p:nvSpPr>
            <p:cNvPr id="10" name="Freeform: Shape 9">
              <a:extLst>
                <a:ext uri="{FF2B5EF4-FFF2-40B4-BE49-F238E27FC236}">
                  <a16:creationId xmlns:a16="http://schemas.microsoft.com/office/drawing/2014/main" id="{6DB76555-DB5D-1748-A1C1-8E7B2CD5AD4D}"/>
                </a:ext>
              </a:extLst>
            </p:cNvPr>
            <p:cNvSpPr/>
            <p:nvPr/>
          </p:nvSpPr>
          <p:spPr>
            <a:xfrm>
              <a:off x="7164665" y="1742978"/>
              <a:ext cx="1201483" cy="1360932"/>
            </a:xfrm>
            <a:custGeom>
              <a:avLst/>
              <a:gdLst>
                <a:gd name="connsiteX0" fmla="*/ 576834 w 1201483"/>
                <a:gd name="connsiteY0" fmla="*/ 0 h 1360932"/>
                <a:gd name="connsiteX1" fmla="*/ 1201484 w 1201483"/>
                <a:gd name="connsiteY1" fmla="*/ 0 h 1360932"/>
                <a:gd name="connsiteX2" fmla="*/ 1201484 w 1201483"/>
                <a:gd name="connsiteY2" fmla="*/ 784098 h 1360932"/>
                <a:gd name="connsiteX3" fmla="*/ 624650 w 1201483"/>
                <a:gd name="connsiteY3" fmla="*/ 1360932 h 1360932"/>
                <a:gd name="connsiteX4" fmla="*/ 0 w 1201483"/>
                <a:gd name="connsiteY4" fmla="*/ 1360932 h 1360932"/>
                <a:gd name="connsiteX5" fmla="*/ 0 w 1201483"/>
                <a:gd name="connsiteY5" fmla="*/ 576834 h 1360932"/>
                <a:gd name="connsiteX6" fmla="*/ 576834 w 1201483"/>
                <a:gd name="connsiteY6" fmla="*/ 0 h 136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483" h="1360932">
                  <a:moveTo>
                    <a:pt x="576834" y="0"/>
                  </a:moveTo>
                  <a:lnTo>
                    <a:pt x="1201484" y="0"/>
                  </a:lnTo>
                  <a:lnTo>
                    <a:pt x="1201484" y="784098"/>
                  </a:lnTo>
                  <a:cubicBezTo>
                    <a:pt x="1201484" y="1102424"/>
                    <a:pt x="943070" y="1360932"/>
                    <a:pt x="624650" y="1360932"/>
                  </a:cubicBezTo>
                  <a:lnTo>
                    <a:pt x="0" y="1360932"/>
                  </a:lnTo>
                  <a:lnTo>
                    <a:pt x="0" y="576834"/>
                  </a:lnTo>
                  <a:cubicBezTo>
                    <a:pt x="0" y="258509"/>
                    <a:pt x="258413" y="0"/>
                    <a:pt x="576834" y="0"/>
                  </a:cubicBezTo>
                  <a:close/>
                </a:path>
              </a:pathLst>
            </a:custGeom>
            <a:solidFill>
              <a:srgbClr val="FFFFFF"/>
            </a:solidFill>
            <a:ln w="0" cap="flat">
              <a:noFill/>
              <a:prstDash val="solid"/>
              <a:miter/>
            </a:ln>
            <a:effectLst>
              <a:outerShdw blurRad="317500" sx="102000" sy="102000" algn="ctr" rotWithShape="0">
                <a:prstClr val="black">
                  <a:alpha val="10000"/>
                </a:prstClr>
              </a:outerShdw>
            </a:effectLst>
          </p:spPr>
          <p:txBody>
            <a:bodyPr rtlCol="0" anchor="ctr"/>
            <a:lstStyle/>
            <a:p>
              <a:endParaRPr lang="en-US" sz="1050"/>
            </a:p>
          </p:txBody>
        </p:sp>
        <p:sp>
          <p:nvSpPr>
            <p:cNvPr id="13" name="Freeform: Shape 12">
              <a:extLst>
                <a:ext uri="{FF2B5EF4-FFF2-40B4-BE49-F238E27FC236}">
                  <a16:creationId xmlns:a16="http://schemas.microsoft.com/office/drawing/2014/main" id="{9AAF44C7-4A51-6D35-701D-A4B6C565AF98}"/>
                </a:ext>
              </a:extLst>
            </p:cNvPr>
            <p:cNvSpPr/>
            <p:nvPr/>
          </p:nvSpPr>
          <p:spPr>
            <a:xfrm>
              <a:off x="7259289" y="2422492"/>
              <a:ext cx="1132808" cy="681418"/>
            </a:xfrm>
            <a:custGeom>
              <a:avLst/>
              <a:gdLst>
                <a:gd name="connsiteX0" fmla="*/ 585597 w 1132808"/>
                <a:gd name="connsiteY0" fmla="*/ 681419 h 681418"/>
                <a:gd name="connsiteX1" fmla="*/ 0 w 1132808"/>
                <a:gd name="connsiteY1" fmla="*/ 681419 h 681418"/>
                <a:gd name="connsiteX2" fmla="*/ 0 w 1132808"/>
                <a:gd name="connsiteY2" fmla="*/ 662654 h 681418"/>
                <a:gd name="connsiteX3" fmla="*/ 585597 w 1132808"/>
                <a:gd name="connsiteY3" fmla="*/ 662654 h 681418"/>
                <a:gd name="connsiteX4" fmla="*/ 1114044 w 1132808"/>
                <a:gd name="connsiteY4" fmla="*/ 134207 h 681418"/>
                <a:gd name="connsiteX5" fmla="*/ 1114044 w 1132808"/>
                <a:gd name="connsiteY5" fmla="*/ 0 h 681418"/>
                <a:gd name="connsiteX6" fmla="*/ 1132808 w 1132808"/>
                <a:gd name="connsiteY6" fmla="*/ 0 h 681418"/>
                <a:gd name="connsiteX7" fmla="*/ 1132808 w 1132808"/>
                <a:gd name="connsiteY7" fmla="*/ 134207 h 681418"/>
                <a:gd name="connsiteX8" fmla="*/ 585597 w 1132808"/>
                <a:gd name="connsiteY8" fmla="*/ 681419 h 6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808" h="681418">
                  <a:moveTo>
                    <a:pt x="585597" y="681419"/>
                  </a:moveTo>
                  <a:lnTo>
                    <a:pt x="0" y="681419"/>
                  </a:lnTo>
                  <a:lnTo>
                    <a:pt x="0" y="662654"/>
                  </a:lnTo>
                  <a:lnTo>
                    <a:pt x="585597" y="662654"/>
                  </a:lnTo>
                  <a:cubicBezTo>
                    <a:pt x="876967" y="662654"/>
                    <a:pt x="1114044" y="425577"/>
                    <a:pt x="1114044" y="134207"/>
                  </a:cubicBezTo>
                  <a:lnTo>
                    <a:pt x="1114044" y="0"/>
                  </a:lnTo>
                  <a:lnTo>
                    <a:pt x="1132808" y="0"/>
                  </a:lnTo>
                  <a:lnTo>
                    <a:pt x="1132808" y="134207"/>
                  </a:lnTo>
                  <a:cubicBezTo>
                    <a:pt x="1132808" y="435959"/>
                    <a:pt x="887349" y="681419"/>
                    <a:pt x="585597" y="681419"/>
                  </a:cubicBezTo>
                  <a:close/>
                </a:path>
              </a:pathLst>
            </a:custGeom>
            <a:solidFill>
              <a:srgbClr val="01CEE8"/>
            </a:solidFill>
            <a:ln w="0" cap="flat">
              <a:noFill/>
              <a:prstDash val="solid"/>
              <a:miter/>
            </a:ln>
          </p:spPr>
          <p:txBody>
            <a:bodyPr rtlCol="0" anchor="ctr"/>
            <a:lstStyle/>
            <a:p>
              <a:endParaRPr lang="en-US" sz="1050"/>
            </a:p>
          </p:txBody>
        </p:sp>
        <p:sp>
          <p:nvSpPr>
            <p:cNvPr id="50" name="TextBox 49">
              <a:extLst>
                <a:ext uri="{FF2B5EF4-FFF2-40B4-BE49-F238E27FC236}">
                  <a16:creationId xmlns:a16="http://schemas.microsoft.com/office/drawing/2014/main" id="{4BDE23B8-7E34-DE93-4354-7BC903C1BBF7}"/>
                </a:ext>
              </a:extLst>
            </p:cNvPr>
            <p:cNvSpPr txBox="1"/>
            <p:nvPr/>
          </p:nvSpPr>
          <p:spPr>
            <a:xfrm>
              <a:off x="7095918" y="2493681"/>
              <a:ext cx="507534" cy="726955"/>
            </a:xfrm>
            <a:prstGeom prst="rect">
              <a:avLst/>
            </a:prstGeom>
            <a:noFill/>
          </p:spPr>
          <p:txBody>
            <a:bodyPr wrap="none" rtlCol="0">
              <a:spAutoFit/>
            </a:bodyPr>
            <a:lstStyle/>
            <a:p>
              <a:r>
                <a:rPr lang="en-US" sz="3600" b="1" dirty="0">
                  <a:solidFill>
                    <a:srgbClr val="01CEE8"/>
                  </a:solidFill>
                  <a:latin typeface="Poppins" panose="00000500000000000000" pitchFamily="2" charset="0"/>
                  <a:cs typeface="Poppins" panose="00000500000000000000" pitchFamily="2" charset="0"/>
                </a:rPr>
                <a:t>3</a:t>
              </a:r>
              <a:endParaRPr lang="en-US" sz="1050" b="1" dirty="0">
                <a:solidFill>
                  <a:srgbClr val="01CEE8"/>
                </a:solidFill>
                <a:latin typeface="Poppins" panose="00000500000000000000" pitchFamily="2" charset="0"/>
                <a:cs typeface="Poppins" panose="00000500000000000000" pitchFamily="2" charset="0"/>
              </a:endParaRPr>
            </a:p>
          </p:txBody>
        </p:sp>
        <p:sp>
          <p:nvSpPr>
            <p:cNvPr id="54" name="TextBox 53">
              <a:extLst>
                <a:ext uri="{FF2B5EF4-FFF2-40B4-BE49-F238E27FC236}">
                  <a16:creationId xmlns:a16="http://schemas.microsoft.com/office/drawing/2014/main" id="{608C19FF-6A65-F5A5-CEB5-B7DEAD18BE9D}"/>
                </a:ext>
              </a:extLst>
            </p:cNvPr>
            <p:cNvSpPr txBox="1"/>
            <p:nvPr/>
          </p:nvSpPr>
          <p:spPr>
            <a:xfrm>
              <a:off x="7325670" y="2031987"/>
              <a:ext cx="1066427" cy="726955"/>
            </a:xfrm>
            <a:prstGeom prst="rect">
              <a:avLst/>
            </a:prstGeom>
            <a:noFill/>
          </p:spPr>
          <p:txBody>
            <a:bodyPr wrap="square" rtlCol="0">
              <a:spAutoFit/>
            </a:bodyPr>
            <a:lstStyle/>
            <a:p>
              <a:pPr algn="ctr"/>
              <a:r>
                <a:rPr lang="en-US" sz="1200" dirty="0"/>
                <a:t>Participate in UNIDO tenders </a:t>
              </a:r>
            </a:p>
          </p:txBody>
        </p:sp>
      </p:grpSp>
      <p:grpSp>
        <p:nvGrpSpPr>
          <p:cNvPr id="68" name="Group 67">
            <a:extLst>
              <a:ext uri="{FF2B5EF4-FFF2-40B4-BE49-F238E27FC236}">
                <a16:creationId xmlns:a16="http://schemas.microsoft.com/office/drawing/2014/main" id="{CB100B0F-CA26-CE53-7971-61684CEC2148}"/>
              </a:ext>
            </a:extLst>
          </p:cNvPr>
          <p:cNvGrpSpPr/>
          <p:nvPr/>
        </p:nvGrpSpPr>
        <p:grpSpPr>
          <a:xfrm>
            <a:off x="3807720" y="2507008"/>
            <a:ext cx="533538" cy="871536"/>
            <a:chOff x="5076960" y="3244059"/>
            <a:chExt cx="711384" cy="1162048"/>
          </a:xfrm>
        </p:grpSpPr>
        <p:pic>
          <p:nvPicPr>
            <p:cNvPr id="66" name="Graphic 65">
              <a:extLst>
                <a:ext uri="{FF2B5EF4-FFF2-40B4-BE49-F238E27FC236}">
                  <a16:creationId xmlns:a16="http://schemas.microsoft.com/office/drawing/2014/main" id="{F4B73918-2FAB-230C-2744-70FED9D34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522" y="3244059"/>
              <a:ext cx="625822" cy="1106364"/>
            </a:xfrm>
            <a:prstGeom prst="rect">
              <a:avLst/>
            </a:prstGeom>
          </p:spPr>
        </p:pic>
        <p:sp>
          <p:nvSpPr>
            <p:cNvPr id="67" name="Isosceles Triangle 66">
              <a:extLst>
                <a:ext uri="{FF2B5EF4-FFF2-40B4-BE49-F238E27FC236}">
                  <a16:creationId xmlns:a16="http://schemas.microsoft.com/office/drawing/2014/main" id="{3D56EA98-8C58-C613-C8E5-3718FC2FFC87}"/>
                </a:ext>
              </a:extLst>
            </p:cNvPr>
            <p:cNvSpPr/>
            <p:nvPr/>
          </p:nvSpPr>
          <p:spPr>
            <a:xfrm rot="15300000">
              <a:off x="5070195" y="4314778"/>
              <a:ext cx="98094" cy="84564"/>
            </a:xfrm>
            <a:prstGeom prst="triangle">
              <a:avLst/>
            </a:prstGeom>
            <a:solidFill>
              <a:srgbClr val="33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69" name="Group 68">
            <a:extLst>
              <a:ext uri="{FF2B5EF4-FFF2-40B4-BE49-F238E27FC236}">
                <a16:creationId xmlns:a16="http://schemas.microsoft.com/office/drawing/2014/main" id="{9554C2B8-EF02-FAA7-682E-88ABEA9BDF52}"/>
              </a:ext>
            </a:extLst>
          </p:cNvPr>
          <p:cNvGrpSpPr/>
          <p:nvPr/>
        </p:nvGrpSpPr>
        <p:grpSpPr>
          <a:xfrm flipH="1">
            <a:off x="4790304" y="2486127"/>
            <a:ext cx="533538" cy="871536"/>
            <a:chOff x="5076960" y="3244059"/>
            <a:chExt cx="711384" cy="1162048"/>
          </a:xfrm>
        </p:grpSpPr>
        <p:pic>
          <p:nvPicPr>
            <p:cNvPr id="70" name="Graphic 69">
              <a:extLst>
                <a:ext uri="{FF2B5EF4-FFF2-40B4-BE49-F238E27FC236}">
                  <a16:creationId xmlns:a16="http://schemas.microsoft.com/office/drawing/2014/main" id="{81AA8ED7-4BC6-1E37-F07D-191529C03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522" y="3244059"/>
              <a:ext cx="625822" cy="1106364"/>
            </a:xfrm>
            <a:prstGeom prst="rect">
              <a:avLst/>
            </a:prstGeom>
          </p:spPr>
        </p:pic>
        <p:sp>
          <p:nvSpPr>
            <p:cNvPr id="71" name="Isosceles Triangle 70">
              <a:extLst>
                <a:ext uri="{FF2B5EF4-FFF2-40B4-BE49-F238E27FC236}">
                  <a16:creationId xmlns:a16="http://schemas.microsoft.com/office/drawing/2014/main" id="{19C0F2EE-3B56-2BC7-E66B-34F5CE549D13}"/>
                </a:ext>
              </a:extLst>
            </p:cNvPr>
            <p:cNvSpPr/>
            <p:nvPr/>
          </p:nvSpPr>
          <p:spPr>
            <a:xfrm rot="15300000">
              <a:off x="5070195" y="4314778"/>
              <a:ext cx="98094" cy="84564"/>
            </a:xfrm>
            <a:prstGeom prst="triangle">
              <a:avLst/>
            </a:prstGeom>
            <a:solidFill>
              <a:srgbClr val="33A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85" name="Group 84">
            <a:extLst>
              <a:ext uri="{FF2B5EF4-FFF2-40B4-BE49-F238E27FC236}">
                <a16:creationId xmlns:a16="http://schemas.microsoft.com/office/drawing/2014/main" id="{F88B9616-3109-D650-777F-749099E3BE9D}"/>
              </a:ext>
            </a:extLst>
          </p:cNvPr>
          <p:cNvGrpSpPr/>
          <p:nvPr/>
        </p:nvGrpSpPr>
        <p:grpSpPr>
          <a:xfrm>
            <a:off x="1304666" y="2619721"/>
            <a:ext cx="3121545" cy="2391969"/>
            <a:chOff x="1739555" y="3394342"/>
            <a:chExt cx="4162060" cy="3189292"/>
          </a:xfrm>
        </p:grpSpPr>
        <p:pic>
          <p:nvPicPr>
            <p:cNvPr id="56" name="Picture 55">
              <a:extLst>
                <a:ext uri="{FF2B5EF4-FFF2-40B4-BE49-F238E27FC236}">
                  <a16:creationId xmlns:a16="http://schemas.microsoft.com/office/drawing/2014/main" id="{5445FC76-82B5-9468-40C1-E11F234CF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555" y="3808928"/>
              <a:ext cx="4162060" cy="2774706"/>
            </a:xfrm>
            <a:prstGeom prst="rect">
              <a:avLst/>
            </a:prstGeom>
          </p:spPr>
        </p:pic>
        <p:grpSp>
          <p:nvGrpSpPr>
            <p:cNvPr id="79" name="Group 78">
              <a:extLst>
                <a:ext uri="{FF2B5EF4-FFF2-40B4-BE49-F238E27FC236}">
                  <a16:creationId xmlns:a16="http://schemas.microsoft.com/office/drawing/2014/main" id="{FF786ED1-9C6D-5FDD-FE7F-C8406BB3818E}"/>
                </a:ext>
              </a:extLst>
            </p:cNvPr>
            <p:cNvGrpSpPr/>
            <p:nvPr/>
          </p:nvGrpSpPr>
          <p:grpSpPr>
            <a:xfrm>
              <a:off x="2142866" y="3394342"/>
              <a:ext cx="3388177" cy="738664"/>
              <a:chOff x="2142866" y="3394342"/>
              <a:chExt cx="3388177" cy="738664"/>
            </a:xfrm>
          </p:grpSpPr>
          <p:sp>
            <p:nvSpPr>
              <p:cNvPr id="72" name="TextBox 71">
                <a:extLst>
                  <a:ext uri="{FF2B5EF4-FFF2-40B4-BE49-F238E27FC236}">
                    <a16:creationId xmlns:a16="http://schemas.microsoft.com/office/drawing/2014/main" id="{CA5E06F9-404A-6942-9AED-C23CD4A4B0F1}"/>
                  </a:ext>
                </a:extLst>
              </p:cNvPr>
              <p:cNvSpPr txBox="1"/>
              <p:nvPr/>
            </p:nvSpPr>
            <p:spPr>
              <a:xfrm>
                <a:off x="2255277" y="3794452"/>
                <a:ext cx="3130616" cy="338554"/>
              </a:xfrm>
              <a:prstGeom prst="rect">
                <a:avLst/>
              </a:prstGeom>
              <a:noFill/>
            </p:spPr>
            <p:txBody>
              <a:bodyPr wrap="square" rtlCol="0">
                <a:spAutoFit/>
              </a:bodyPr>
              <a:lstStyle/>
              <a:p>
                <a:pPr algn="ctr"/>
                <a:r>
                  <a:rPr lang="en-US" sz="1050" dirty="0">
                    <a:solidFill>
                      <a:srgbClr val="33AFEA"/>
                    </a:solidFill>
                  </a:rPr>
                  <a:t>www.procurement.unido.org</a:t>
                </a:r>
              </a:p>
            </p:txBody>
          </p:sp>
          <p:sp>
            <p:nvSpPr>
              <p:cNvPr id="73" name="TextBox 72">
                <a:extLst>
                  <a:ext uri="{FF2B5EF4-FFF2-40B4-BE49-F238E27FC236}">
                    <a16:creationId xmlns:a16="http://schemas.microsoft.com/office/drawing/2014/main" id="{38C560CB-24DB-4FB0-4CBD-7D24E5324E89}"/>
                  </a:ext>
                </a:extLst>
              </p:cNvPr>
              <p:cNvSpPr txBox="1"/>
              <p:nvPr/>
            </p:nvSpPr>
            <p:spPr>
              <a:xfrm>
                <a:off x="2142866" y="3394342"/>
                <a:ext cx="3388177" cy="430887"/>
              </a:xfrm>
              <a:prstGeom prst="rect">
                <a:avLst/>
              </a:prstGeom>
              <a:noFill/>
            </p:spPr>
            <p:txBody>
              <a:bodyPr wrap="square" rtlCol="0">
                <a:spAutoFit/>
              </a:bodyPr>
              <a:lstStyle/>
              <a:p>
                <a:pPr algn="ctr"/>
                <a:r>
                  <a:rPr lang="en-US" sz="1500" b="1" dirty="0"/>
                  <a:t>UNIDO Procurement Portal</a:t>
                </a:r>
              </a:p>
            </p:txBody>
          </p:sp>
        </p:grpSp>
      </p:grpSp>
      <p:grpSp>
        <p:nvGrpSpPr>
          <p:cNvPr id="86" name="Group 85">
            <a:extLst>
              <a:ext uri="{FF2B5EF4-FFF2-40B4-BE49-F238E27FC236}">
                <a16:creationId xmlns:a16="http://schemas.microsoft.com/office/drawing/2014/main" id="{4D9766EB-B101-D2DB-094A-1BB5006E85E9}"/>
              </a:ext>
            </a:extLst>
          </p:cNvPr>
          <p:cNvGrpSpPr/>
          <p:nvPr/>
        </p:nvGrpSpPr>
        <p:grpSpPr>
          <a:xfrm>
            <a:off x="4717790" y="2584489"/>
            <a:ext cx="3121544" cy="2411601"/>
            <a:chOff x="6290387" y="3619931"/>
            <a:chExt cx="4099663" cy="2942904"/>
          </a:xfrm>
        </p:grpSpPr>
        <p:pic>
          <p:nvPicPr>
            <p:cNvPr id="57" name="Picture 56">
              <a:extLst>
                <a:ext uri="{FF2B5EF4-FFF2-40B4-BE49-F238E27FC236}">
                  <a16:creationId xmlns:a16="http://schemas.microsoft.com/office/drawing/2014/main" id="{2D9209B7-4B29-2DEE-51D5-1C587E5F6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387" y="3829727"/>
              <a:ext cx="4099663" cy="2733108"/>
            </a:xfrm>
            <a:prstGeom prst="rect">
              <a:avLst/>
            </a:prstGeom>
          </p:spPr>
        </p:pic>
        <p:grpSp>
          <p:nvGrpSpPr>
            <p:cNvPr id="78" name="Group 77">
              <a:extLst>
                <a:ext uri="{FF2B5EF4-FFF2-40B4-BE49-F238E27FC236}">
                  <a16:creationId xmlns:a16="http://schemas.microsoft.com/office/drawing/2014/main" id="{317EFC57-9404-3181-F6EF-961B253F0F68}"/>
                </a:ext>
              </a:extLst>
            </p:cNvPr>
            <p:cNvGrpSpPr/>
            <p:nvPr/>
          </p:nvGrpSpPr>
          <p:grpSpPr>
            <a:xfrm>
              <a:off x="6290387" y="3619931"/>
              <a:ext cx="3831902" cy="585662"/>
              <a:chOff x="6290387" y="3619931"/>
              <a:chExt cx="3831902" cy="585662"/>
            </a:xfrm>
          </p:grpSpPr>
          <p:sp>
            <p:nvSpPr>
              <p:cNvPr id="76" name="TextBox 75">
                <a:extLst>
                  <a:ext uri="{FF2B5EF4-FFF2-40B4-BE49-F238E27FC236}">
                    <a16:creationId xmlns:a16="http://schemas.microsoft.com/office/drawing/2014/main" id="{FB626FFB-17E0-5F5C-31F6-2606734B48E0}"/>
                  </a:ext>
                </a:extLst>
              </p:cNvPr>
              <p:cNvSpPr txBox="1"/>
              <p:nvPr/>
            </p:nvSpPr>
            <p:spPr>
              <a:xfrm>
                <a:off x="7289088" y="3895736"/>
                <a:ext cx="2131913" cy="309857"/>
              </a:xfrm>
              <a:prstGeom prst="rect">
                <a:avLst/>
              </a:prstGeom>
              <a:noFill/>
            </p:spPr>
            <p:txBody>
              <a:bodyPr wrap="square" rtlCol="0">
                <a:spAutoFit/>
              </a:bodyPr>
              <a:lstStyle/>
              <a:p>
                <a:pPr algn="ctr"/>
                <a:r>
                  <a:rPr lang="en-US" sz="1050" dirty="0">
                    <a:solidFill>
                      <a:srgbClr val="33AFEA"/>
                    </a:solidFill>
                  </a:rPr>
                  <a:t>www.ungm.org</a:t>
                </a:r>
              </a:p>
            </p:txBody>
          </p:sp>
          <p:sp>
            <p:nvSpPr>
              <p:cNvPr id="77" name="TextBox 76">
                <a:extLst>
                  <a:ext uri="{FF2B5EF4-FFF2-40B4-BE49-F238E27FC236}">
                    <a16:creationId xmlns:a16="http://schemas.microsoft.com/office/drawing/2014/main" id="{69C27FD9-73A1-104D-120D-DB1BFB088558}"/>
                  </a:ext>
                </a:extLst>
              </p:cNvPr>
              <p:cNvSpPr txBox="1"/>
              <p:nvPr/>
            </p:nvSpPr>
            <p:spPr>
              <a:xfrm>
                <a:off x="6290387" y="3619931"/>
                <a:ext cx="3831902" cy="394362"/>
              </a:xfrm>
              <a:prstGeom prst="rect">
                <a:avLst/>
              </a:prstGeom>
              <a:noFill/>
            </p:spPr>
            <p:txBody>
              <a:bodyPr wrap="square" rtlCol="0">
                <a:spAutoFit/>
              </a:bodyPr>
              <a:lstStyle/>
              <a:p>
                <a:pPr algn="ctr"/>
                <a:r>
                  <a:rPr lang="en-US" sz="1500" b="1" dirty="0"/>
                  <a:t>United Nations Global Market</a:t>
                </a:r>
              </a:p>
            </p:txBody>
          </p:sp>
        </p:grpSp>
      </p:grpSp>
    </p:spTree>
    <p:extLst>
      <p:ext uri="{BB962C8B-B14F-4D97-AF65-F5344CB8AC3E}">
        <p14:creationId xmlns:p14="http://schemas.microsoft.com/office/powerpoint/2010/main" val="2245279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D2A82-0527-CB89-60C8-294F922A0076}"/>
              </a:ext>
            </a:extLst>
          </p:cNvPr>
          <p:cNvSpPr txBox="1"/>
          <p:nvPr/>
        </p:nvSpPr>
        <p:spPr>
          <a:xfrm>
            <a:off x="371475" y="841995"/>
            <a:ext cx="4699839" cy="369332"/>
          </a:xfrm>
          <a:prstGeom prst="rect">
            <a:avLst/>
          </a:prstGeom>
          <a:noFill/>
        </p:spPr>
        <p:txBody>
          <a:bodyPr wrap="square" rtlCol="0">
            <a:spAutoFit/>
          </a:bodyPr>
          <a:lstStyle/>
          <a:p>
            <a:r>
              <a:rPr lang="en-US" sz="1800" dirty="0">
                <a:solidFill>
                  <a:srgbClr val="262626"/>
                </a:solidFill>
                <a:latin typeface="+mj-lt"/>
              </a:rPr>
              <a:t>POTENTIAL CHALLENGES </a:t>
            </a:r>
            <a:r>
              <a:rPr lang="en-US" sz="1800" dirty="0">
                <a:solidFill>
                  <a:srgbClr val="33AFEA"/>
                </a:solidFill>
                <a:latin typeface="+mj-lt"/>
              </a:rPr>
              <a:t>FOR BIDDERS</a:t>
            </a:r>
          </a:p>
        </p:txBody>
      </p:sp>
      <p:grpSp>
        <p:nvGrpSpPr>
          <p:cNvPr id="526" name="Group 525">
            <a:extLst>
              <a:ext uri="{FF2B5EF4-FFF2-40B4-BE49-F238E27FC236}">
                <a16:creationId xmlns:a16="http://schemas.microsoft.com/office/drawing/2014/main" id="{C98FABD8-B29B-8B2A-AB62-FBAC3A374CA7}"/>
              </a:ext>
            </a:extLst>
          </p:cNvPr>
          <p:cNvGrpSpPr/>
          <p:nvPr/>
        </p:nvGrpSpPr>
        <p:grpSpPr>
          <a:xfrm>
            <a:off x="5981735" y="1417511"/>
            <a:ext cx="1785564" cy="847779"/>
            <a:chOff x="8484660" y="1685213"/>
            <a:chExt cx="2380752" cy="1130371"/>
          </a:xfrm>
        </p:grpSpPr>
        <p:sp>
          <p:nvSpPr>
            <p:cNvPr id="523" name="TextBox 522">
              <a:extLst>
                <a:ext uri="{FF2B5EF4-FFF2-40B4-BE49-F238E27FC236}">
                  <a16:creationId xmlns:a16="http://schemas.microsoft.com/office/drawing/2014/main" id="{BA3474F8-C076-B458-62CB-2489BC4F8771}"/>
                </a:ext>
              </a:extLst>
            </p:cNvPr>
            <p:cNvSpPr txBox="1"/>
            <p:nvPr/>
          </p:nvSpPr>
          <p:spPr>
            <a:xfrm>
              <a:off x="8484660" y="2261587"/>
              <a:ext cx="2380752" cy="553997"/>
            </a:xfrm>
            <a:prstGeom prst="rect">
              <a:avLst/>
            </a:prstGeom>
            <a:noFill/>
          </p:spPr>
          <p:txBody>
            <a:bodyPr wrap="square" rtlCol="0">
              <a:spAutoFit/>
            </a:bodyPr>
            <a:lstStyle/>
            <a:p>
              <a:r>
                <a:rPr lang="en-US" sz="1050" dirty="0">
                  <a:solidFill>
                    <a:schemeClr val="tx1">
                      <a:lumMod val="85000"/>
                      <a:lumOff val="15000"/>
                    </a:schemeClr>
                  </a:solidFill>
                </a:rPr>
                <a:t>Order size not big enough? Not profitable? </a:t>
              </a:r>
            </a:p>
          </p:txBody>
        </p:sp>
        <p:pic>
          <p:nvPicPr>
            <p:cNvPr id="525" name="Graphic 524">
              <a:extLst>
                <a:ext uri="{FF2B5EF4-FFF2-40B4-BE49-F238E27FC236}">
                  <a16:creationId xmlns:a16="http://schemas.microsoft.com/office/drawing/2014/main" id="{A7B1CECF-60BC-D6A4-F348-1232B7E5A5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9177" y="1685213"/>
              <a:ext cx="508848" cy="508848"/>
            </a:xfrm>
            <a:prstGeom prst="rect">
              <a:avLst/>
            </a:prstGeom>
          </p:spPr>
        </p:pic>
      </p:grpSp>
      <p:grpSp>
        <p:nvGrpSpPr>
          <p:cNvPr id="533" name="Group 532">
            <a:extLst>
              <a:ext uri="{FF2B5EF4-FFF2-40B4-BE49-F238E27FC236}">
                <a16:creationId xmlns:a16="http://schemas.microsoft.com/office/drawing/2014/main" id="{AF9DF910-2516-8E78-4DAF-925542AD332A}"/>
              </a:ext>
            </a:extLst>
          </p:cNvPr>
          <p:cNvGrpSpPr/>
          <p:nvPr/>
        </p:nvGrpSpPr>
        <p:grpSpPr>
          <a:xfrm>
            <a:off x="6402093" y="2332892"/>
            <a:ext cx="2327681" cy="928381"/>
            <a:chOff x="8704113" y="3138731"/>
            <a:chExt cx="3103574" cy="1237841"/>
          </a:xfrm>
        </p:grpSpPr>
        <p:sp>
          <p:nvSpPr>
            <p:cNvPr id="528" name="TextBox 527">
              <a:extLst>
                <a:ext uri="{FF2B5EF4-FFF2-40B4-BE49-F238E27FC236}">
                  <a16:creationId xmlns:a16="http://schemas.microsoft.com/office/drawing/2014/main" id="{CE3A2BEA-369C-BDD6-1E29-447E44FC87B2}"/>
                </a:ext>
              </a:extLst>
            </p:cNvPr>
            <p:cNvSpPr txBox="1"/>
            <p:nvPr/>
          </p:nvSpPr>
          <p:spPr>
            <a:xfrm>
              <a:off x="8704113" y="3607131"/>
              <a:ext cx="3103574" cy="769441"/>
            </a:xfrm>
            <a:prstGeom prst="rect">
              <a:avLst/>
            </a:prstGeom>
            <a:noFill/>
          </p:spPr>
          <p:txBody>
            <a:bodyPr wrap="square" rtlCol="0">
              <a:spAutoFit/>
            </a:bodyPr>
            <a:lstStyle/>
            <a:p>
              <a:r>
                <a:rPr lang="en-US" sz="1050" dirty="0">
                  <a:solidFill>
                    <a:schemeClr val="tx1">
                      <a:lumMod val="85000"/>
                      <a:lumOff val="15000"/>
                    </a:schemeClr>
                  </a:solidFill>
                </a:rPr>
                <a:t>Products too advanced, therefore too expensive? Don’t meet international standards</a:t>
              </a:r>
            </a:p>
          </p:txBody>
        </p:sp>
        <p:pic>
          <p:nvPicPr>
            <p:cNvPr id="531" name="Graphic 530">
              <a:extLst>
                <a:ext uri="{FF2B5EF4-FFF2-40B4-BE49-F238E27FC236}">
                  <a16:creationId xmlns:a16="http://schemas.microsoft.com/office/drawing/2014/main" id="{9CCF0D50-9AA1-8D9F-172E-9BACD5E113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0812" y="3138731"/>
              <a:ext cx="468400" cy="468400"/>
            </a:xfrm>
            <a:prstGeom prst="rect">
              <a:avLst/>
            </a:prstGeom>
          </p:spPr>
        </p:pic>
      </p:grpSp>
      <p:grpSp>
        <p:nvGrpSpPr>
          <p:cNvPr id="556" name="Group 555">
            <a:extLst>
              <a:ext uri="{FF2B5EF4-FFF2-40B4-BE49-F238E27FC236}">
                <a16:creationId xmlns:a16="http://schemas.microsoft.com/office/drawing/2014/main" id="{1AA1A4A9-B37E-115B-5344-757B4D24F9D0}"/>
              </a:ext>
            </a:extLst>
          </p:cNvPr>
          <p:cNvGrpSpPr/>
          <p:nvPr/>
        </p:nvGrpSpPr>
        <p:grpSpPr>
          <a:xfrm>
            <a:off x="6363495" y="3281446"/>
            <a:ext cx="1915827" cy="807864"/>
            <a:chOff x="8636399" y="4118030"/>
            <a:chExt cx="2554436" cy="1077151"/>
          </a:xfrm>
        </p:grpSpPr>
        <p:sp>
          <p:nvSpPr>
            <p:cNvPr id="532" name="TextBox 531">
              <a:extLst>
                <a:ext uri="{FF2B5EF4-FFF2-40B4-BE49-F238E27FC236}">
                  <a16:creationId xmlns:a16="http://schemas.microsoft.com/office/drawing/2014/main" id="{6F7CCC0D-1DE8-2F88-78B6-BBD5F28B19E5}"/>
                </a:ext>
              </a:extLst>
            </p:cNvPr>
            <p:cNvSpPr txBox="1"/>
            <p:nvPr/>
          </p:nvSpPr>
          <p:spPr>
            <a:xfrm>
              <a:off x="8636399" y="4641184"/>
              <a:ext cx="2554436" cy="553997"/>
            </a:xfrm>
            <a:prstGeom prst="rect">
              <a:avLst/>
            </a:prstGeom>
            <a:noFill/>
          </p:spPr>
          <p:txBody>
            <a:bodyPr wrap="square" rtlCol="0">
              <a:spAutoFit/>
            </a:bodyPr>
            <a:lstStyle/>
            <a:p>
              <a:r>
                <a:rPr lang="en-US" sz="1050" dirty="0">
                  <a:solidFill>
                    <a:schemeClr val="tx1">
                      <a:lumMod val="85000"/>
                      <a:lumOff val="15000"/>
                    </a:schemeClr>
                  </a:solidFill>
                </a:rPr>
                <a:t>Service-orientation difficult to handle? Remote locations.</a:t>
              </a:r>
            </a:p>
          </p:txBody>
        </p:sp>
        <p:pic>
          <p:nvPicPr>
            <p:cNvPr id="535" name="Graphic 534">
              <a:extLst>
                <a:ext uri="{FF2B5EF4-FFF2-40B4-BE49-F238E27FC236}">
                  <a16:creationId xmlns:a16="http://schemas.microsoft.com/office/drawing/2014/main" id="{ED08A3F6-7518-2252-5520-EB7D18775D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4430" y="4118030"/>
              <a:ext cx="544782" cy="544782"/>
            </a:xfrm>
            <a:prstGeom prst="rect">
              <a:avLst/>
            </a:prstGeom>
          </p:spPr>
        </p:pic>
      </p:grpSp>
      <p:grpSp>
        <p:nvGrpSpPr>
          <p:cNvPr id="555" name="Group 554">
            <a:extLst>
              <a:ext uri="{FF2B5EF4-FFF2-40B4-BE49-F238E27FC236}">
                <a16:creationId xmlns:a16="http://schemas.microsoft.com/office/drawing/2014/main" id="{9D519F2C-9F7B-F786-2061-4AB738E337C5}"/>
              </a:ext>
            </a:extLst>
          </p:cNvPr>
          <p:cNvGrpSpPr/>
          <p:nvPr/>
        </p:nvGrpSpPr>
        <p:grpSpPr>
          <a:xfrm>
            <a:off x="116595" y="1508534"/>
            <a:ext cx="3090446" cy="588539"/>
            <a:chOff x="149070" y="1522770"/>
            <a:chExt cx="4120594" cy="784719"/>
          </a:xfrm>
        </p:grpSpPr>
        <p:sp>
          <p:nvSpPr>
            <p:cNvPr id="538" name="TextBox 537">
              <a:extLst>
                <a:ext uri="{FF2B5EF4-FFF2-40B4-BE49-F238E27FC236}">
                  <a16:creationId xmlns:a16="http://schemas.microsoft.com/office/drawing/2014/main" id="{50587FBE-F88E-C59F-04EA-906D4101E089}"/>
                </a:ext>
              </a:extLst>
            </p:cNvPr>
            <p:cNvSpPr txBox="1"/>
            <p:nvPr/>
          </p:nvSpPr>
          <p:spPr>
            <a:xfrm>
              <a:off x="149070" y="1968934"/>
              <a:ext cx="4072403" cy="338555"/>
            </a:xfrm>
            <a:prstGeom prst="rect">
              <a:avLst/>
            </a:prstGeom>
            <a:noFill/>
          </p:spPr>
          <p:txBody>
            <a:bodyPr wrap="square" rtlCol="0">
              <a:spAutoFit/>
            </a:bodyPr>
            <a:lstStyle/>
            <a:p>
              <a:pPr algn="r"/>
              <a:r>
                <a:rPr lang="en-US" sz="1050" dirty="0">
                  <a:solidFill>
                    <a:schemeClr val="tx1">
                      <a:lumMod val="85000"/>
                      <a:lumOff val="15000"/>
                    </a:schemeClr>
                  </a:solidFill>
                </a:rPr>
                <a:t>Compliance requirements </a:t>
              </a:r>
            </a:p>
          </p:txBody>
        </p:sp>
        <p:pic>
          <p:nvPicPr>
            <p:cNvPr id="544" name="Graphic 543">
              <a:extLst>
                <a:ext uri="{FF2B5EF4-FFF2-40B4-BE49-F238E27FC236}">
                  <a16:creationId xmlns:a16="http://schemas.microsoft.com/office/drawing/2014/main" id="{AD1BAAD2-6DC1-CC1B-4129-73FC8CB58D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18299" y="1522770"/>
              <a:ext cx="451365" cy="451365"/>
            </a:xfrm>
            <a:prstGeom prst="rect">
              <a:avLst/>
            </a:prstGeom>
          </p:spPr>
        </p:pic>
      </p:grpSp>
      <p:grpSp>
        <p:nvGrpSpPr>
          <p:cNvPr id="553" name="Group 552">
            <a:extLst>
              <a:ext uri="{FF2B5EF4-FFF2-40B4-BE49-F238E27FC236}">
                <a16:creationId xmlns:a16="http://schemas.microsoft.com/office/drawing/2014/main" id="{300807C1-6343-8BDF-966D-4B44BD9201B5}"/>
              </a:ext>
            </a:extLst>
          </p:cNvPr>
          <p:cNvGrpSpPr/>
          <p:nvPr/>
        </p:nvGrpSpPr>
        <p:grpSpPr>
          <a:xfrm>
            <a:off x="0" y="3139484"/>
            <a:ext cx="2649319" cy="786465"/>
            <a:chOff x="0" y="4185977"/>
            <a:chExt cx="3532425" cy="1048620"/>
          </a:xfrm>
        </p:grpSpPr>
        <p:sp>
          <p:nvSpPr>
            <p:cNvPr id="545" name="TextBox 544">
              <a:extLst>
                <a:ext uri="{FF2B5EF4-FFF2-40B4-BE49-F238E27FC236}">
                  <a16:creationId xmlns:a16="http://schemas.microsoft.com/office/drawing/2014/main" id="{B710EE1C-0051-6E43-AB81-77C4C9296686}"/>
                </a:ext>
              </a:extLst>
            </p:cNvPr>
            <p:cNvSpPr txBox="1"/>
            <p:nvPr/>
          </p:nvSpPr>
          <p:spPr>
            <a:xfrm>
              <a:off x="0" y="4680599"/>
              <a:ext cx="3532425" cy="553998"/>
            </a:xfrm>
            <a:prstGeom prst="rect">
              <a:avLst/>
            </a:prstGeom>
            <a:noFill/>
          </p:spPr>
          <p:txBody>
            <a:bodyPr wrap="square" rtlCol="0">
              <a:spAutoFit/>
            </a:bodyPr>
            <a:lstStyle/>
            <a:p>
              <a:pPr algn="r"/>
              <a:r>
                <a:rPr lang="en-US" sz="1050" dirty="0">
                  <a:solidFill>
                    <a:schemeClr val="tx1">
                      <a:lumMod val="85000"/>
                      <a:lumOff val="15000"/>
                    </a:schemeClr>
                  </a:solidFill>
                </a:rPr>
                <a:t>Complex regulations and  procurement procedures? Language barrier? </a:t>
              </a:r>
            </a:p>
          </p:txBody>
        </p:sp>
        <p:pic>
          <p:nvPicPr>
            <p:cNvPr id="548" name="Graphic 547">
              <a:extLst>
                <a:ext uri="{FF2B5EF4-FFF2-40B4-BE49-F238E27FC236}">
                  <a16:creationId xmlns:a16="http://schemas.microsoft.com/office/drawing/2014/main" id="{44ACF81F-20C2-4773-CB60-CF2093C273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83515" y="4185977"/>
              <a:ext cx="497249" cy="497249"/>
            </a:xfrm>
            <a:prstGeom prst="rect">
              <a:avLst/>
            </a:prstGeom>
          </p:spPr>
        </p:pic>
      </p:grpSp>
      <p:grpSp>
        <p:nvGrpSpPr>
          <p:cNvPr id="552" name="Group 551">
            <a:extLst>
              <a:ext uri="{FF2B5EF4-FFF2-40B4-BE49-F238E27FC236}">
                <a16:creationId xmlns:a16="http://schemas.microsoft.com/office/drawing/2014/main" id="{7C7243B5-4C9C-DC5E-A3BD-551BC8E06E01}"/>
              </a:ext>
            </a:extLst>
          </p:cNvPr>
          <p:cNvGrpSpPr/>
          <p:nvPr/>
        </p:nvGrpSpPr>
        <p:grpSpPr>
          <a:xfrm>
            <a:off x="424898" y="3956182"/>
            <a:ext cx="2808536" cy="706005"/>
            <a:chOff x="1464619" y="5274912"/>
            <a:chExt cx="2846625" cy="941340"/>
          </a:xfrm>
        </p:grpSpPr>
        <p:sp>
          <p:nvSpPr>
            <p:cNvPr id="549" name="TextBox 548">
              <a:extLst>
                <a:ext uri="{FF2B5EF4-FFF2-40B4-BE49-F238E27FC236}">
                  <a16:creationId xmlns:a16="http://schemas.microsoft.com/office/drawing/2014/main" id="{B4452FD6-8322-4E65-AB7A-4857BEF15CBC}"/>
                </a:ext>
              </a:extLst>
            </p:cNvPr>
            <p:cNvSpPr txBox="1"/>
            <p:nvPr/>
          </p:nvSpPr>
          <p:spPr>
            <a:xfrm>
              <a:off x="1464619" y="5662255"/>
              <a:ext cx="2846625" cy="553997"/>
            </a:xfrm>
            <a:prstGeom prst="rect">
              <a:avLst/>
            </a:prstGeom>
            <a:noFill/>
          </p:spPr>
          <p:txBody>
            <a:bodyPr wrap="square" rtlCol="0">
              <a:spAutoFit/>
            </a:bodyPr>
            <a:lstStyle/>
            <a:p>
              <a:pPr algn="r"/>
              <a:r>
                <a:rPr lang="en-US" sz="1050" dirty="0">
                  <a:solidFill>
                    <a:schemeClr val="tx1">
                      <a:lumMod val="85000"/>
                      <a:lumOff val="15000"/>
                    </a:schemeClr>
                  </a:solidFill>
                </a:rPr>
                <a:t>Cultural and logistical -  locations “tough places” with challenges of transportation? </a:t>
              </a:r>
            </a:p>
          </p:txBody>
        </p:sp>
        <p:pic>
          <p:nvPicPr>
            <p:cNvPr id="551" name="Graphic 550">
              <a:extLst>
                <a:ext uri="{FF2B5EF4-FFF2-40B4-BE49-F238E27FC236}">
                  <a16:creationId xmlns:a16="http://schemas.microsoft.com/office/drawing/2014/main" id="{E36E2D52-6BE4-7946-8808-95331714A4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69949" y="5274912"/>
              <a:ext cx="449378" cy="449378"/>
            </a:xfrm>
            <a:prstGeom prst="rect">
              <a:avLst/>
            </a:prstGeom>
          </p:spPr>
        </p:pic>
      </p:grpSp>
      <p:grpSp>
        <p:nvGrpSpPr>
          <p:cNvPr id="558" name="Group 557">
            <a:extLst>
              <a:ext uri="{FF2B5EF4-FFF2-40B4-BE49-F238E27FC236}">
                <a16:creationId xmlns:a16="http://schemas.microsoft.com/office/drawing/2014/main" id="{24B709A4-F915-256C-9991-49669A170E97}"/>
              </a:ext>
            </a:extLst>
          </p:cNvPr>
          <p:cNvGrpSpPr/>
          <p:nvPr/>
        </p:nvGrpSpPr>
        <p:grpSpPr>
          <a:xfrm>
            <a:off x="5865556" y="4076243"/>
            <a:ext cx="2531198" cy="623170"/>
            <a:chOff x="8001004" y="5185400"/>
            <a:chExt cx="3374930" cy="830892"/>
          </a:xfrm>
        </p:grpSpPr>
        <p:sp>
          <p:nvSpPr>
            <p:cNvPr id="536" name="TextBox 535">
              <a:extLst>
                <a:ext uri="{FF2B5EF4-FFF2-40B4-BE49-F238E27FC236}">
                  <a16:creationId xmlns:a16="http://schemas.microsoft.com/office/drawing/2014/main" id="{11504E28-1BE9-756F-B718-9276554486C1}"/>
                </a:ext>
              </a:extLst>
            </p:cNvPr>
            <p:cNvSpPr txBox="1"/>
            <p:nvPr/>
          </p:nvSpPr>
          <p:spPr>
            <a:xfrm>
              <a:off x="8001004" y="5677738"/>
              <a:ext cx="3374930" cy="338554"/>
            </a:xfrm>
            <a:prstGeom prst="rect">
              <a:avLst/>
            </a:prstGeom>
            <a:noFill/>
          </p:spPr>
          <p:txBody>
            <a:bodyPr wrap="square" rtlCol="0">
              <a:spAutoFit/>
            </a:bodyPr>
            <a:lstStyle/>
            <a:p>
              <a:r>
                <a:rPr lang="en-US" sz="1050" dirty="0">
                  <a:solidFill>
                    <a:schemeClr val="tx1">
                      <a:lumMod val="85000"/>
                      <a:lumOff val="15000"/>
                    </a:schemeClr>
                  </a:solidFill>
                </a:rPr>
                <a:t>Heightened and intense competition</a:t>
              </a:r>
            </a:p>
          </p:txBody>
        </p:sp>
        <p:pic>
          <p:nvPicPr>
            <p:cNvPr id="557" name="Graphic 556">
              <a:extLst>
                <a:ext uri="{FF2B5EF4-FFF2-40B4-BE49-F238E27FC236}">
                  <a16:creationId xmlns:a16="http://schemas.microsoft.com/office/drawing/2014/main" id="{8C8E8EF5-9EB3-FCC5-F032-7B1A06C24B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88516" y="5185400"/>
              <a:ext cx="458794" cy="458794"/>
            </a:xfrm>
            <a:prstGeom prst="rect">
              <a:avLst/>
            </a:prstGeom>
          </p:spPr>
        </p:pic>
      </p:grpSp>
      <p:grpSp>
        <p:nvGrpSpPr>
          <p:cNvPr id="561" name="Group 560">
            <a:extLst>
              <a:ext uri="{FF2B5EF4-FFF2-40B4-BE49-F238E27FC236}">
                <a16:creationId xmlns:a16="http://schemas.microsoft.com/office/drawing/2014/main" id="{3CA65481-91A7-3A9A-DCB1-505AB590F91A}"/>
              </a:ext>
            </a:extLst>
          </p:cNvPr>
          <p:cNvGrpSpPr/>
          <p:nvPr/>
        </p:nvGrpSpPr>
        <p:grpSpPr>
          <a:xfrm>
            <a:off x="221457" y="2397684"/>
            <a:ext cx="2391491" cy="700964"/>
            <a:chOff x="295275" y="3196911"/>
            <a:chExt cx="3188655" cy="934618"/>
          </a:xfrm>
        </p:grpSpPr>
        <p:sp>
          <p:nvSpPr>
            <p:cNvPr id="541" name="TextBox 540">
              <a:extLst>
                <a:ext uri="{FF2B5EF4-FFF2-40B4-BE49-F238E27FC236}">
                  <a16:creationId xmlns:a16="http://schemas.microsoft.com/office/drawing/2014/main" id="{E83C5D7E-427A-BEB2-E2D2-0F1635E50339}"/>
                </a:ext>
              </a:extLst>
            </p:cNvPr>
            <p:cNvSpPr txBox="1"/>
            <p:nvPr/>
          </p:nvSpPr>
          <p:spPr>
            <a:xfrm>
              <a:off x="295275" y="3577532"/>
              <a:ext cx="3188655" cy="553997"/>
            </a:xfrm>
            <a:prstGeom prst="rect">
              <a:avLst/>
            </a:prstGeom>
            <a:noFill/>
          </p:spPr>
          <p:txBody>
            <a:bodyPr wrap="square" rtlCol="0">
              <a:spAutoFit/>
            </a:bodyPr>
            <a:lstStyle/>
            <a:p>
              <a:pPr algn="r"/>
              <a:r>
                <a:rPr lang="en-US" sz="1050" dirty="0">
                  <a:solidFill>
                    <a:schemeClr val="tx1">
                      <a:lumMod val="85000"/>
                      <a:lumOff val="15000"/>
                    </a:schemeClr>
                  </a:solidFill>
                </a:rPr>
                <a:t>UNIDO not well-known in the business community?</a:t>
              </a:r>
            </a:p>
          </p:txBody>
        </p:sp>
        <p:pic>
          <p:nvPicPr>
            <p:cNvPr id="560" name="Graphic 559">
              <a:extLst>
                <a:ext uri="{FF2B5EF4-FFF2-40B4-BE49-F238E27FC236}">
                  <a16:creationId xmlns:a16="http://schemas.microsoft.com/office/drawing/2014/main" id="{7D334E32-B112-DE44-158C-015693991B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63536" y="3196911"/>
              <a:ext cx="476754" cy="476754"/>
            </a:xfrm>
            <a:prstGeom prst="rect">
              <a:avLst/>
            </a:prstGeom>
          </p:spPr>
        </p:pic>
      </p:grpSp>
      <p:grpSp>
        <p:nvGrpSpPr>
          <p:cNvPr id="563" name="Group 562">
            <a:extLst>
              <a:ext uri="{FF2B5EF4-FFF2-40B4-BE49-F238E27FC236}">
                <a16:creationId xmlns:a16="http://schemas.microsoft.com/office/drawing/2014/main" id="{B967E7B8-526A-A887-ABC4-6CC019B366BE}"/>
              </a:ext>
            </a:extLst>
          </p:cNvPr>
          <p:cNvGrpSpPr/>
          <p:nvPr/>
        </p:nvGrpSpPr>
        <p:grpSpPr>
          <a:xfrm>
            <a:off x="2702117" y="1597483"/>
            <a:ext cx="3739766" cy="2949728"/>
            <a:chOff x="3602823" y="2129978"/>
            <a:chExt cx="4986354" cy="3932970"/>
          </a:xfrm>
        </p:grpSpPr>
        <p:grpSp>
          <p:nvGrpSpPr>
            <p:cNvPr id="522" name="Group 521">
              <a:extLst>
                <a:ext uri="{FF2B5EF4-FFF2-40B4-BE49-F238E27FC236}">
                  <a16:creationId xmlns:a16="http://schemas.microsoft.com/office/drawing/2014/main" id="{FAC26371-8C00-0832-DCFC-F4CBC023E0E0}"/>
                </a:ext>
              </a:extLst>
            </p:cNvPr>
            <p:cNvGrpSpPr/>
            <p:nvPr/>
          </p:nvGrpSpPr>
          <p:grpSpPr>
            <a:xfrm>
              <a:off x="3602823" y="2129978"/>
              <a:ext cx="4986354" cy="3932970"/>
              <a:chOff x="3735597" y="1634678"/>
              <a:chExt cx="4986354" cy="3932970"/>
            </a:xfrm>
          </p:grpSpPr>
          <p:grpSp>
            <p:nvGrpSpPr>
              <p:cNvPr id="513" name="Group 512">
                <a:extLst>
                  <a:ext uri="{FF2B5EF4-FFF2-40B4-BE49-F238E27FC236}">
                    <a16:creationId xmlns:a16="http://schemas.microsoft.com/office/drawing/2014/main" id="{7381F692-3074-8937-A761-086269645342}"/>
                  </a:ext>
                </a:extLst>
              </p:cNvPr>
              <p:cNvGrpSpPr/>
              <p:nvPr/>
            </p:nvGrpSpPr>
            <p:grpSpPr>
              <a:xfrm>
                <a:off x="3735597" y="1634678"/>
                <a:ext cx="4986354" cy="3932970"/>
                <a:chOff x="3735597" y="1634678"/>
                <a:chExt cx="4986354" cy="3932970"/>
              </a:xfrm>
            </p:grpSpPr>
            <p:sp>
              <p:nvSpPr>
                <p:cNvPr id="413" name="Freeform: Shape 412">
                  <a:extLst>
                    <a:ext uri="{FF2B5EF4-FFF2-40B4-BE49-F238E27FC236}">
                      <a16:creationId xmlns:a16="http://schemas.microsoft.com/office/drawing/2014/main" id="{9E1A5F88-D8EC-9562-F21F-B9713266BEE0}"/>
                    </a:ext>
                  </a:extLst>
                </p:cNvPr>
                <p:cNvSpPr/>
                <p:nvPr/>
              </p:nvSpPr>
              <p:spPr>
                <a:xfrm>
                  <a:off x="5198382" y="2541647"/>
                  <a:ext cx="2066850" cy="2066850"/>
                </a:xfrm>
                <a:custGeom>
                  <a:avLst/>
                  <a:gdLst>
                    <a:gd name="connsiteX0" fmla="*/ 2066851 w 2066850"/>
                    <a:gd name="connsiteY0" fmla="*/ 1033425 h 2066850"/>
                    <a:gd name="connsiteX1" fmla="*/ 1033425 w 2066850"/>
                    <a:gd name="connsiteY1" fmla="*/ 2066851 h 2066850"/>
                    <a:gd name="connsiteX2" fmla="*/ 0 w 2066850"/>
                    <a:gd name="connsiteY2" fmla="*/ 1033425 h 2066850"/>
                    <a:gd name="connsiteX3" fmla="*/ 1033425 w 2066850"/>
                    <a:gd name="connsiteY3" fmla="*/ 0 h 2066850"/>
                    <a:gd name="connsiteX4" fmla="*/ 2066851 w 2066850"/>
                    <a:gd name="connsiteY4" fmla="*/ 1033425 h 20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850" h="2066850">
                      <a:moveTo>
                        <a:pt x="2066851" y="1033425"/>
                      </a:moveTo>
                      <a:cubicBezTo>
                        <a:pt x="2066851" y="1604171"/>
                        <a:pt x="1604171" y="2066851"/>
                        <a:pt x="1033425" y="2066851"/>
                      </a:cubicBezTo>
                      <a:cubicBezTo>
                        <a:pt x="462680" y="2066851"/>
                        <a:pt x="0" y="1604171"/>
                        <a:pt x="0" y="1033425"/>
                      </a:cubicBezTo>
                      <a:cubicBezTo>
                        <a:pt x="0" y="462680"/>
                        <a:pt x="462680" y="0"/>
                        <a:pt x="1033425" y="0"/>
                      </a:cubicBezTo>
                      <a:cubicBezTo>
                        <a:pt x="1604171" y="0"/>
                        <a:pt x="2066851" y="462680"/>
                        <a:pt x="2066851" y="1033425"/>
                      </a:cubicBezTo>
                      <a:close/>
                    </a:path>
                  </a:pathLst>
                </a:custGeom>
                <a:solidFill>
                  <a:srgbClr val="FFFFFF"/>
                </a:solidFill>
                <a:ln w="0" cap="flat">
                  <a:noFill/>
                  <a:prstDash val="solid"/>
                  <a:miter/>
                </a:ln>
                <a:effectLst>
                  <a:outerShdw blurRad="317500" sx="102000" sy="102000" algn="ctr" rotWithShape="0">
                    <a:prstClr val="black">
                      <a:alpha val="10000"/>
                    </a:prstClr>
                  </a:outerShdw>
                </a:effectLst>
              </p:spPr>
              <p:txBody>
                <a:bodyPr rtlCol="0" anchor="ctr"/>
                <a:lstStyle/>
                <a:p>
                  <a:endParaRPr lang="en-US" sz="1050"/>
                </a:p>
              </p:txBody>
            </p:sp>
            <p:sp>
              <p:nvSpPr>
                <p:cNvPr id="414" name="Freeform: Shape 413">
                  <a:extLst>
                    <a:ext uri="{FF2B5EF4-FFF2-40B4-BE49-F238E27FC236}">
                      <a16:creationId xmlns:a16="http://schemas.microsoft.com/office/drawing/2014/main" id="{4F28719F-5062-E8A8-7581-AF730D2E0EA9}"/>
                    </a:ext>
                  </a:extLst>
                </p:cNvPr>
                <p:cNvSpPr/>
                <p:nvPr/>
              </p:nvSpPr>
              <p:spPr>
                <a:xfrm rot="18900000">
                  <a:off x="4970828" y="2319362"/>
                  <a:ext cx="2521960" cy="2521961"/>
                </a:xfrm>
                <a:custGeom>
                  <a:avLst/>
                  <a:gdLst>
                    <a:gd name="connsiteX0" fmla="*/ 2521961 w 2521960"/>
                    <a:gd name="connsiteY0" fmla="*/ 1260981 h 2521961"/>
                    <a:gd name="connsiteX1" fmla="*/ 1260981 w 2521960"/>
                    <a:gd name="connsiteY1" fmla="*/ 2521961 h 2521961"/>
                    <a:gd name="connsiteX2" fmla="*/ 0 w 2521960"/>
                    <a:gd name="connsiteY2" fmla="*/ 1260981 h 2521961"/>
                    <a:gd name="connsiteX3" fmla="*/ 1260981 w 2521960"/>
                    <a:gd name="connsiteY3" fmla="*/ 0 h 2521961"/>
                    <a:gd name="connsiteX4" fmla="*/ 2521961 w 2521960"/>
                    <a:gd name="connsiteY4" fmla="*/ 1260981 h 252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1960" h="2521961">
                      <a:moveTo>
                        <a:pt x="2521961" y="1260981"/>
                      </a:moveTo>
                      <a:cubicBezTo>
                        <a:pt x="2521961" y="1957401"/>
                        <a:pt x="1957401" y="2521961"/>
                        <a:pt x="1260981" y="2521961"/>
                      </a:cubicBezTo>
                      <a:cubicBezTo>
                        <a:pt x="564560" y="2521961"/>
                        <a:pt x="0" y="1957401"/>
                        <a:pt x="0" y="1260981"/>
                      </a:cubicBezTo>
                      <a:cubicBezTo>
                        <a:pt x="0" y="564560"/>
                        <a:pt x="564560" y="0"/>
                        <a:pt x="1260981" y="0"/>
                      </a:cubicBezTo>
                      <a:cubicBezTo>
                        <a:pt x="1957401" y="0"/>
                        <a:pt x="2521961" y="564560"/>
                        <a:pt x="2521961" y="1260981"/>
                      </a:cubicBezTo>
                      <a:close/>
                    </a:path>
                  </a:pathLst>
                </a:custGeom>
                <a:noFill/>
                <a:ln w="19050" cap="rnd">
                  <a:solidFill>
                    <a:srgbClr val="262626"/>
                  </a:solidFill>
                  <a:prstDash val="dash"/>
                  <a:round/>
                </a:ln>
              </p:spPr>
              <p:txBody>
                <a:bodyPr rtlCol="0" anchor="ctr"/>
                <a:lstStyle/>
                <a:p>
                  <a:endParaRPr lang="en-US" sz="1050"/>
                </a:p>
              </p:txBody>
            </p:sp>
            <p:grpSp>
              <p:nvGrpSpPr>
                <p:cNvPr id="415" name="Graphic 410">
                  <a:extLst>
                    <a:ext uri="{FF2B5EF4-FFF2-40B4-BE49-F238E27FC236}">
                      <a16:creationId xmlns:a16="http://schemas.microsoft.com/office/drawing/2014/main" id="{EC0C3D05-024C-A2EA-8FFE-98A178E8C768}"/>
                    </a:ext>
                  </a:extLst>
                </p:cNvPr>
                <p:cNvGrpSpPr/>
                <p:nvPr/>
              </p:nvGrpSpPr>
              <p:grpSpPr>
                <a:xfrm>
                  <a:off x="7187373" y="1634679"/>
                  <a:ext cx="935704" cy="935704"/>
                  <a:chOff x="7187373" y="1634679"/>
                  <a:chExt cx="935704" cy="935704"/>
                </a:xfrm>
              </p:grpSpPr>
              <p:sp>
                <p:nvSpPr>
                  <p:cNvPr id="416" name="Freeform: Shape 415">
                    <a:extLst>
                      <a:ext uri="{FF2B5EF4-FFF2-40B4-BE49-F238E27FC236}">
                        <a16:creationId xmlns:a16="http://schemas.microsoft.com/office/drawing/2014/main" id="{0C7623C2-73A5-137D-997E-13EBDCCB751C}"/>
                      </a:ext>
                    </a:extLst>
                  </p:cNvPr>
                  <p:cNvSpPr/>
                  <p:nvPr/>
                </p:nvSpPr>
                <p:spPr>
                  <a:xfrm rot="-2700000">
                    <a:off x="7324404" y="1771710"/>
                    <a:ext cx="661642" cy="661642"/>
                  </a:xfrm>
                  <a:custGeom>
                    <a:avLst/>
                    <a:gdLst>
                      <a:gd name="connsiteX0" fmla="*/ 661643 w 661642"/>
                      <a:gd name="connsiteY0" fmla="*/ 330821 h 661642"/>
                      <a:gd name="connsiteX1" fmla="*/ 330821 w 661642"/>
                      <a:gd name="connsiteY1" fmla="*/ 661643 h 661642"/>
                      <a:gd name="connsiteX2" fmla="*/ 0 w 661642"/>
                      <a:gd name="connsiteY2" fmla="*/ 330821 h 661642"/>
                      <a:gd name="connsiteX3" fmla="*/ 330821 w 661642"/>
                      <a:gd name="connsiteY3" fmla="*/ 0 h 661642"/>
                      <a:gd name="connsiteX4" fmla="*/ 661643 w 661642"/>
                      <a:gd name="connsiteY4" fmla="*/ 330821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1"/>
                        </a:moveTo>
                        <a:cubicBezTo>
                          <a:pt x="661643" y="513529"/>
                          <a:pt x="513529" y="661643"/>
                          <a:pt x="330821" y="661643"/>
                        </a:cubicBezTo>
                        <a:cubicBezTo>
                          <a:pt x="148114" y="661643"/>
                          <a:pt x="0" y="513529"/>
                          <a:pt x="0" y="330821"/>
                        </a:cubicBezTo>
                        <a:cubicBezTo>
                          <a:pt x="0" y="148114"/>
                          <a:pt x="148113" y="0"/>
                          <a:pt x="330821" y="0"/>
                        </a:cubicBezTo>
                        <a:cubicBezTo>
                          <a:pt x="513529" y="0"/>
                          <a:pt x="661643" y="148114"/>
                          <a:pt x="661643" y="330821"/>
                        </a:cubicBezTo>
                        <a:close/>
                      </a:path>
                    </a:pathLst>
                  </a:custGeom>
                  <a:solidFill>
                    <a:srgbClr val="33AFEA"/>
                  </a:solidFill>
                  <a:ln w="0" cap="flat">
                    <a:noFill/>
                    <a:prstDash val="solid"/>
                    <a:miter/>
                  </a:ln>
                </p:spPr>
                <p:txBody>
                  <a:bodyPr rtlCol="0" anchor="ctr"/>
                  <a:lstStyle/>
                  <a:p>
                    <a:endParaRPr lang="en-US" sz="1050"/>
                  </a:p>
                </p:txBody>
              </p:sp>
              <p:sp>
                <p:nvSpPr>
                  <p:cNvPr id="417" name="Freeform: Shape 416">
                    <a:extLst>
                      <a:ext uri="{FF2B5EF4-FFF2-40B4-BE49-F238E27FC236}">
                        <a16:creationId xmlns:a16="http://schemas.microsoft.com/office/drawing/2014/main" id="{F947934E-FD2A-001C-A25C-F44280FEAFCD}"/>
                      </a:ext>
                    </a:extLst>
                  </p:cNvPr>
                  <p:cNvSpPr/>
                  <p:nvPr/>
                </p:nvSpPr>
                <p:spPr>
                  <a:xfrm rot="-2700000">
                    <a:off x="7416451" y="1864794"/>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9" y="475517"/>
                          <a:pt x="0" y="369069"/>
                          <a:pt x="0" y="237759"/>
                        </a:cubicBezTo>
                        <a:cubicBezTo>
                          <a:pt x="0" y="106448"/>
                          <a:pt x="106449"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sp>
                <p:nvSpPr>
                  <p:cNvPr id="418" name="Freeform: Shape 417">
                    <a:extLst>
                      <a:ext uri="{FF2B5EF4-FFF2-40B4-BE49-F238E27FC236}">
                        <a16:creationId xmlns:a16="http://schemas.microsoft.com/office/drawing/2014/main" id="{589DBD5B-3749-3B11-B0BC-FA5871E0B823}"/>
                      </a:ext>
                    </a:extLst>
                  </p:cNvPr>
                  <p:cNvSpPr/>
                  <p:nvPr/>
                </p:nvSpPr>
                <p:spPr>
                  <a:xfrm rot="-2700000">
                    <a:off x="7417467" y="1864773"/>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dirty="0"/>
                  </a:p>
                </p:txBody>
              </p:sp>
            </p:grpSp>
            <p:grpSp>
              <p:nvGrpSpPr>
                <p:cNvPr id="419" name="Graphic 410">
                  <a:extLst>
                    <a:ext uri="{FF2B5EF4-FFF2-40B4-BE49-F238E27FC236}">
                      <a16:creationId xmlns:a16="http://schemas.microsoft.com/office/drawing/2014/main" id="{4A708C71-A8BD-FDF1-C030-EFFB26A13D56}"/>
                    </a:ext>
                  </a:extLst>
                </p:cNvPr>
                <p:cNvGrpSpPr/>
                <p:nvPr/>
              </p:nvGrpSpPr>
              <p:grpSpPr>
                <a:xfrm>
                  <a:off x="6898941" y="2464222"/>
                  <a:ext cx="237387" cy="237387"/>
                  <a:chOff x="6898941" y="2464222"/>
                  <a:chExt cx="237387" cy="237387"/>
                </a:xfrm>
              </p:grpSpPr>
              <p:sp>
                <p:nvSpPr>
                  <p:cNvPr id="420" name="Freeform: Shape 419">
                    <a:extLst>
                      <a:ext uri="{FF2B5EF4-FFF2-40B4-BE49-F238E27FC236}">
                        <a16:creationId xmlns:a16="http://schemas.microsoft.com/office/drawing/2014/main" id="{000C9AD7-68B2-D8E7-057C-F49258F9FF20}"/>
                      </a:ext>
                    </a:extLst>
                  </p:cNvPr>
                  <p:cNvSpPr/>
                  <p:nvPr/>
                </p:nvSpPr>
                <p:spPr>
                  <a:xfrm rot="-3137401">
                    <a:off x="6933022" y="2498303"/>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3" y="169226"/>
                          <a:pt x="84613" y="169226"/>
                        </a:cubicBezTo>
                        <a:cubicBezTo>
                          <a:pt x="37882" y="169226"/>
                          <a:pt x="0" y="131344"/>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421" name="Freeform: Shape 420">
                    <a:extLst>
                      <a:ext uri="{FF2B5EF4-FFF2-40B4-BE49-F238E27FC236}">
                        <a16:creationId xmlns:a16="http://schemas.microsoft.com/office/drawing/2014/main" id="{4CFEE389-0EF9-E240-3678-7E892818F2FB}"/>
                      </a:ext>
                    </a:extLst>
                  </p:cNvPr>
                  <p:cNvSpPr/>
                  <p:nvPr/>
                </p:nvSpPr>
                <p:spPr>
                  <a:xfrm rot="-5156400">
                    <a:off x="6945459" y="2511343"/>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22" name="Graphic 410">
                  <a:extLst>
                    <a:ext uri="{FF2B5EF4-FFF2-40B4-BE49-F238E27FC236}">
                      <a16:creationId xmlns:a16="http://schemas.microsoft.com/office/drawing/2014/main" id="{9A9F595E-439C-4024-754D-8F7C1DA270EC}"/>
                    </a:ext>
                  </a:extLst>
                </p:cNvPr>
                <p:cNvGrpSpPr/>
                <p:nvPr/>
              </p:nvGrpSpPr>
              <p:grpSpPr>
                <a:xfrm>
                  <a:off x="7105223" y="2333044"/>
                  <a:ext cx="214795" cy="183937"/>
                  <a:chOff x="7105223" y="2333044"/>
                  <a:chExt cx="214795" cy="183937"/>
                </a:xfrm>
                <a:solidFill>
                  <a:srgbClr val="262626"/>
                </a:solidFill>
              </p:grpSpPr>
              <p:sp>
                <p:nvSpPr>
                  <p:cNvPr id="423" name="Freeform: Shape 422">
                    <a:extLst>
                      <a:ext uri="{FF2B5EF4-FFF2-40B4-BE49-F238E27FC236}">
                        <a16:creationId xmlns:a16="http://schemas.microsoft.com/office/drawing/2014/main" id="{E66B91B1-E747-7D7E-EAE2-AF0646051045}"/>
                      </a:ext>
                    </a:extLst>
                  </p:cNvPr>
                  <p:cNvSpPr/>
                  <p:nvPr/>
                </p:nvSpPr>
                <p:spPr>
                  <a:xfrm>
                    <a:off x="7105223" y="2482214"/>
                    <a:ext cx="34780" cy="34768"/>
                  </a:xfrm>
                  <a:custGeom>
                    <a:avLst/>
                    <a:gdLst>
                      <a:gd name="connsiteX0" fmla="*/ 4000 w 34780"/>
                      <a:gd name="connsiteY0" fmla="*/ 28471 h 34768"/>
                      <a:gd name="connsiteX1" fmla="*/ 6309 w 34780"/>
                      <a:gd name="connsiteY1" fmla="*/ 4000 h 34768"/>
                      <a:gd name="connsiteX2" fmla="*/ 30781 w 34780"/>
                      <a:gd name="connsiteY2" fmla="*/ 6309 h 34768"/>
                      <a:gd name="connsiteX3" fmla="*/ 28471 w 34780"/>
                      <a:gd name="connsiteY3" fmla="*/ 30781 h 34768"/>
                      <a:gd name="connsiteX4" fmla="*/ 4000 w 34780"/>
                      <a:gd name="connsiteY4" fmla="*/ 28471 h 3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68">
                        <a:moveTo>
                          <a:pt x="4000" y="28471"/>
                        </a:moveTo>
                        <a:cubicBezTo>
                          <a:pt x="-2140" y="21074"/>
                          <a:pt x="-1088" y="10110"/>
                          <a:pt x="6309" y="4000"/>
                        </a:cubicBezTo>
                        <a:cubicBezTo>
                          <a:pt x="13706" y="-2140"/>
                          <a:pt x="24670" y="-1088"/>
                          <a:pt x="30781" y="6309"/>
                        </a:cubicBezTo>
                        <a:cubicBezTo>
                          <a:pt x="36921" y="13706"/>
                          <a:pt x="35868" y="24670"/>
                          <a:pt x="28471" y="30781"/>
                        </a:cubicBezTo>
                        <a:cubicBezTo>
                          <a:pt x="21074" y="36892"/>
                          <a:pt x="10110" y="35868"/>
                          <a:pt x="4000" y="28471"/>
                        </a:cubicBezTo>
                        <a:close/>
                      </a:path>
                    </a:pathLst>
                  </a:custGeom>
                  <a:solidFill>
                    <a:srgbClr val="262626"/>
                  </a:solidFill>
                  <a:ln w="0" cap="flat">
                    <a:noFill/>
                    <a:prstDash val="solid"/>
                    <a:miter/>
                  </a:ln>
                </p:spPr>
                <p:txBody>
                  <a:bodyPr rtlCol="0" anchor="ctr"/>
                  <a:lstStyle/>
                  <a:p>
                    <a:endParaRPr lang="en-US" sz="1050"/>
                  </a:p>
                </p:txBody>
              </p:sp>
              <p:sp>
                <p:nvSpPr>
                  <p:cNvPr id="424" name="Freeform: Shape 423">
                    <a:extLst>
                      <a:ext uri="{FF2B5EF4-FFF2-40B4-BE49-F238E27FC236}">
                        <a16:creationId xmlns:a16="http://schemas.microsoft.com/office/drawing/2014/main" id="{668426EC-726C-62A1-85B2-08D2E868011C}"/>
                      </a:ext>
                    </a:extLst>
                  </p:cNvPr>
                  <p:cNvSpPr/>
                  <p:nvPr/>
                </p:nvSpPr>
                <p:spPr>
                  <a:xfrm>
                    <a:off x="7165218" y="2432481"/>
                    <a:ext cx="34780" cy="34780"/>
                  </a:xfrm>
                  <a:custGeom>
                    <a:avLst/>
                    <a:gdLst>
                      <a:gd name="connsiteX0" fmla="*/ 4000 w 34780"/>
                      <a:gd name="connsiteY0" fmla="*/ 28471 h 34780"/>
                      <a:gd name="connsiteX1" fmla="*/ 6309 w 34780"/>
                      <a:gd name="connsiteY1" fmla="*/ 4000 h 34780"/>
                      <a:gd name="connsiteX2" fmla="*/ 30781 w 34780"/>
                      <a:gd name="connsiteY2" fmla="*/ 6309 h 34780"/>
                      <a:gd name="connsiteX3" fmla="*/ 28471 w 34780"/>
                      <a:gd name="connsiteY3" fmla="*/ 30781 h 34780"/>
                      <a:gd name="connsiteX4" fmla="*/ 4000 w 34780"/>
                      <a:gd name="connsiteY4" fmla="*/ 28471 h 3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80">
                        <a:moveTo>
                          <a:pt x="4000" y="28471"/>
                        </a:moveTo>
                        <a:cubicBezTo>
                          <a:pt x="-2140" y="21074"/>
                          <a:pt x="-1088" y="10110"/>
                          <a:pt x="6309" y="4000"/>
                        </a:cubicBezTo>
                        <a:cubicBezTo>
                          <a:pt x="13707" y="-2140"/>
                          <a:pt x="24671" y="-1088"/>
                          <a:pt x="30781" y="6309"/>
                        </a:cubicBezTo>
                        <a:cubicBezTo>
                          <a:pt x="36921" y="13706"/>
                          <a:pt x="35868" y="24670"/>
                          <a:pt x="28471" y="30781"/>
                        </a:cubicBezTo>
                        <a:cubicBezTo>
                          <a:pt x="21074" y="36921"/>
                          <a:pt x="10110" y="35868"/>
                          <a:pt x="4000" y="28471"/>
                        </a:cubicBezTo>
                        <a:close/>
                      </a:path>
                    </a:pathLst>
                  </a:custGeom>
                  <a:solidFill>
                    <a:srgbClr val="262626"/>
                  </a:solidFill>
                  <a:ln w="0" cap="flat">
                    <a:noFill/>
                    <a:prstDash val="solid"/>
                    <a:miter/>
                  </a:ln>
                </p:spPr>
                <p:txBody>
                  <a:bodyPr rtlCol="0" anchor="ctr"/>
                  <a:lstStyle/>
                  <a:p>
                    <a:endParaRPr lang="en-US" sz="1050"/>
                  </a:p>
                </p:txBody>
              </p:sp>
              <p:sp>
                <p:nvSpPr>
                  <p:cNvPr id="425" name="Freeform: Shape 424">
                    <a:extLst>
                      <a:ext uri="{FF2B5EF4-FFF2-40B4-BE49-F238E27FC236}">
                        <a16:creationId xmlns:a16="http://schemas.microsoft.com/office/drawing/2014/main" id="{4F0D02DF-789C-D9C4-8163-D3DD11663936}"/>
                      </a:ext>
                    </a:extLst>
                  </p:cNvPr>
                  <p:cNvSpPr/>
                  <p:nvPr/>
                </p:nvSpPr>
                <p:spPr>
                  <a:xfrm>
                    <a:off x="7225242" y="2382777"/>
                    <a:ext cx="34780" cy="34780"/>
                  </a:xfrm>
                  <a:custGeom>
                    <a:avLst/>
                    <a:gdLst>
                      <a:gd name="connsiteX0" fmla="*/ 4000 w 34780"/>
                      <a:gd name="connsiteY0" fmla="*/ 28471 h 34780"/>
                      <a:gd name="connsiteX1" fmla="*/ 6309 w 34780"/>
                      <a:gd name="connsiteY1" fmla="*/ 4000 h 34780"/>
                      <a:gd name="connsiteX2" fmla="*/ 30781 w 34780"/>
                      <a:gd name="connsiteY2" fmla="*/ 6309 h 34780"/>
                      <a:gd name="connsiteX3" fmla="*/ 28471 w 34780"/>
                      <a:gd name="connsiteY3" fmla="*/ 30781 h 34780"/>
                      <a:gd name="connsiteX4" fmla="*/ 4000 w 34780"/>
                      <a:gd name="connsiteY4" fmla="*/ 28471 h 3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80">
                        <a:moveTo>
                          <a:pt x="4000" y="28471"/>
                        </a:moveTo>
                        <a:cubicBezTo>
                          <a:pt x="-2140" y="21074"/>
                          <a:pt x="-1088" y="10110"/>
                          <a:pt x="6309" y="4000"/>
                        </a:cubicBezTo>
                        <a:cubicBezTo>
                          <a:pt x="13707" y="-2140"/>
                          <a:pt x="24671" y="-1088"/>
                          <a:pt x="30781" y="6309"/>
                        </a:cubicBezTo>
                        <a:cubicBezTo>
                          <a:pt x="36921" y="13706"/>
                          <a:pt x="35868" y="24670"/>
                          <a:pt x="28471" y="30781"/>
                        </a:cubicBezTo>
                        <a:cubicBezTo>
                          <a:pt x="21074" y="36921"/>
                          <a:pt x="10110" y="35868"/>
                          <a:pt x="4000" y="28471"/>
                        </a:cubicBezTo>
                        <a:close/>
                      </a:path>
                    </a:pathLst>
                  </a:custGeom>
                  <a:solidFill>
                    <a:srgbClr val="262626"/>
                  </a:solidFill>
                  <a:ln w="0" cap="flat">
                    <a:noFill/>
                    <a:prstDash val="solid"/>
                    <a:miter/>
                  </a:ln>
                </p:spPr>
                <p:txBody>
                  <a:bodyPr rtlCol="0" anchor="ctr"/>
                  <a:lstStyle/>
                  <a:p>
                    <a:endParaRPr lang="en-US" sz="1050"/>
                  </a:p>
                </p:txBody>
              </p:sp>
              <p:sp>
                <p:nvSpPr>
                  <p:cNvPr id="426" name="Freeform: Shape 425">
                    <a:extLst>
                      <a:ext uri="{FF2B5EF4-FFF2-40B4-BE49-F238E27FC236}">
                        <a16:creationId xmlns:a16="http://schemas.microsoft.com/office/drawing/2014/main" id="{B10E2018-B6D2-76D2-DBEF-67A05F52C20A}"/>
                      </a:ext>
                    </a:extLst>
                  </p:cNvPr>
                  <p:cNvSpPr/>
                  <p:nvPr/>
                </p:nvSpPr>
                <p:spPr>
                  <a:xfrm>
                    <a:off x="7285237" y="2333044"/>
                    <a:ext cx="34780" cy="34780"/>
                  </a:xfrm>
                  <a:custGeom>
                    <a:avLst/>
                    <a:gdLst>
                      <a:gd name="connsiteX0" fmla="*/ 4000 w 34780"/>
                      <a:gd name="connsiteY0" fmla="*/ 28471 h 34780"/>
                      <a:gd name="connsiteX1" fmla="*/ 6309 w 34780"/>
                      <a:gd name="connsiteY1" fmla="*/ 4000 h 34780"/>
                      <a:gd name="connsiteX2" fmla="*/ 30781 w 34780"/>
                      <a:gd name="connsiteY2" fmla="*/ 6309 h 34780"/>
                      <a:gd name="connsiteX3" fmla="*/ 28471 w 34780"/>
                      <a:gd name="connsiteY3" fmla="*/ 30781 h 34780"/>
                      <a:gd name="connsiteX4" fmla="*/ 4000 w 34780"/>
                      <a:gd name="connsiteY4" fmla="*/ 28471 h 3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80">
                        <a:moveTo>
                          <a:pt x="4000" y="28471"/>
                        </a:moveTo>
                        <a:cubicBezTo>
                          <a:pt x="-2140" y="21074"/>
                          <a:pt x="-1088" y="10110"/>
                          <a:pt x="6309" y="4000"/>
                        </a:cubicBezTo>
                        <a:cubicBezTo>
                          <a:pt x="13706" y="-2140"/>
                          <a:pt x="24670" y="-1088"/>
                          <a:pt x="30781" y="6309"/>
                        </a:cubicBezTo>
                        <a:cubicBezTo>
                          <a:pt x="36921" y="13706"/>
                          <a:pt x="35868" y="24670"/>
                          <a:pt x="28471" y="30781"/>
                        </a:cubicBezTo>
                        <a:cubicBezTo>
                          <a:pt x="21074" y="36921"/>
                          <a:pt x="10110" y="35868"/>
                          <a:pt x="4000" y="28471"/>
                        </a:cubicBezTo>
                        <a:close/>
                      </a:path>
                    </a:pathLst>
                  </a:custGeom>
                  <a:solidFill>
                    <a:srgbClr val="262626"/>
                  </a:solidFill>
                  <a:ln w="0" cap="flat">
                    <a:noFill/>
                    <a:prstDash val="solid"/>
                    <a:miter/>
                  </a:ln>
                </p:spPr>
                <p:txBody>
                  <a:bodyPr rtlCol="0" anchor="ctr"/>
                  <a:lstStyle/>
                  <a:p>
                    <a:endParaRPr lang="en-US" sz="1050"/>
                  </a:p>
                </p:txBody>
              </p:sp>
            </p:grpSp>
            <p:grpSp>
              <p:nvGrpSpPr>
                <p:cNvPr id="427" name="Graphic 410">
                  <a:extLst>
                    <a:ext uri="{FF2B5EF4-FFF2-40B4-BE49-F238E27FC236}">
                      <a16:creationId xmlns:a16="http://schemas.microsoft.com/office/drawing/2014/main" id="{90A865F4-6A32-2D8C-536B-122FB2CB6FE7}"/>
                    </a:ext>
                  </a:extLst>
                </p:cNvPr>
                <p:cNvGrpSpPr/>
                <p:nvPr/>
              </p:nvGrpSpPr>
              <p:grpSpPr>
                <a:xfrm>
                  <a:off x="7940939" y="2791043"/>
                  <a:ext cx="661642" cy="661642"/>
                  <a:chOff x="7940939" y="2791043"/>
                  <a:chExt cx="661642" cy="661642"/>
                </a:xfrm>
              </p:grpSpPr>
              <p:sp>
                <p:nvSpPr>
                  <p:cNvPr id="428" name="Freeform: Shape 427">
                    <a:extLst>
                      <a:ext uri="{FF2B5EF4-FFF2-40B4-BE49-F238E27FC236}">
                        <a16:creationId xmlns:a16="http://schemas.microsoft.com/office/drawing/2014/main" id="{DB0600D1-FE51-DD6F-05D3-13AE216AE1A5}"/>
                      </a:ext>
                    </a:extLst>
                  </p:cNvPr>
                  <p:cNvSpPr/>
                  <p:nvPr/>
                </p:nvSpPr>
                <p:spPr>
                  <a:xfrm>
                    <a:off x="7940939" y="2791043"/>
                    <a:ext cx="661642" cy="661642"/>
                  </a:xfrm>
                  <a:custGeom>
                    <a:avLst/>
                    <a:gdLst>
                      <a:gd name="connsiteX0" fmla="*/ 661642 w 661642"/>
                      <a:gd name="connsiteY0" fmla="*/ 330821 h 661642"/>
                      <a:gd name="connsiteX1" fmla="*/ 330821 w 661642"/>
                      <a:gd name="connsiteY1" fmla="*/ 661643 h 661642"/>
                      <a:gd name="connsiteX2" fmla="*/ 0 w 661642"/>
                      <a:gd name="connsiteY2" fmla="*/ 330821 h 661642"/>
                      <a:gd name="connsiteX3" fmla="*/ 330821 w 661642"/>
                      <a:gd name="connsiteY3" fmla="*/ 0 h 661642"/>
                      <a:gd name="connsiteX4" fmla="*/ 661642 w 661642"/>
                      <a:gd name="connsiteY4" fmla="*/ 330821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2" y="330821"/>
                        </a:moveTo>
                        <a:cubicBezTo>
                          <a:pt x="661642" y="513529"/>
                          <a:pt x="513529" y="661643"/>
                          <a:pt x="330821" y="661643"/>
                        </a:cubicBezTo>
                        <a:cubicBezTo>
                          <a:pt x="148114" y="661643"/>
                          <a:pt x="0" y="513529"/>
                          <a:pt x="0" y="330821"/>
                        </a:cubicBezTo>
                        <a:cubicBezTo>
                          <a:pt x="0" y="148114"/>
                          <a:pt x="148113" y="0"/>
                          <a:pt x="330821" y="0"/>
                        </a:cubicBezTo>
                        <a:cubicBezTo>
                          <a:pt x="513528" y="0"/>
                          <a:pt x="661642" y="148114"/>
                          <a:pt x="661642" y="330821"/>
                        </a:cubicBezTo>
                        <a:close/>
                      </a:path>
                    </a:pathLst>
                  </a:custGeom>
                  <a:solidFill>
                    <a:srgbClr val="33AFEA"/>
                  </a:solidFill>
                  <a:ln w="0" cap="flat">
                    <a:noFill/>
                    <a:prstDash val="solid"/>
                    <a:miter/>
                  </a:ln>
                </p:spPr>
                <p:txBody>
                  <a:bodyPr rtlCol="0" anchor="ctr"/>
                  <a:lstStyle/>
                  <a:p>
                    <a:endParaRPr lang="en-US" sz="1050"/>
                  </a:p>
                </p:txBody>
              </p:sp>
              <p:sp>
                <p:nvSpPr>
                  <p:cNvPr id="429" name="Freeform: Shape 428">
                    <a:extLst>
                      <a:ext uri="{FF2B5EF4-FFF2-40B4-BE49-F238E27FC236}">
                        <a16:creationId xmlns:a16="http://schemas.microsoft.com/office/drawing/2014/main" id="{D22CF549-3DFB-D4AF-D5C0-73E00C480422}"/>
                      </a:ext>
                    </a:extLst>
                  </p:cNvPr>
                  <p:cNvSpPr/>
                  <p:nvPr/>
                </p:nvSpPr>
                <p:spPr>
                  <a:xfrm>
                    <a:off x="8032978" y="2884105"/>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9" y="475517"/>
                          <a:pt x="0" y="369069"/>
                          <a:pt x="0" y="237759"/>
                        </a:cubicBezTo>
                        <a:cubicBezTo>
                          <a:pt x="0" y="106448"/>
                          <a:pt x="106449"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sp>
                <p:nvSpPr>
                  <p:cNvPr id="430" name="Freeform: Shape 429">
                    <a:extLst>
                      <a:ext uri="{FF2B5EF4-FFF2-40B4-BE49-F238E27FC236}">
                        <a16:creationId xmlns:a16="http://schemas.microsoft.com/office/drawing/2014/main" id="{D667003E-4E1B-1053-83C2-453D29043869}"/>
                      </a:ext>
                    </a:extLst>
                  </p:cNvPr>
                  <p:cNvSpPr/>
                  <p:nvPr/>
                </p:nvSpPr>
                <p:spPr>
                  <a:xfrm>
                    <a:off x="8034001" y="2884105"/>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nvGrpSpPr>
                <p:cNvPr id="431" name="Graphic 410">
                  <a:extLst>
                    <a:ext uri="{FF2B5EF4-FFF2-40B4-BE49-F238E27FC236}">
                      <a16:creationId xmlns:a16="http://schemas.microsoft.com/office/drawing/2014/main" id="{44319456-B5DF-0196-3D86-9CC8A1C870A3}"/>
                    </a:ext>
                  </a:extLst>
                </p:cNvPr>
                <p:cNvGrpSpPr/>
                <p:nvPr/>
              </p:nvGrpSpPr>
              <p:grpSpPr>
                <a:xfrm>
                  <a:off x="7316050" y="3059848"/>
                  <a:ext cx="236510" cy="236510"/>
                  <a:chOff x="7316050" y="3059848"/>
                  <a:chExt cx="236510" cy="236510"/>
                </a:xfrm>
              </p:grpSpPr>
              <p:sp>
                <p:nvSpPr>
                  <p:cNvPr id="432" name="Freeform: Shape 431">
                    <a:extLst>
                      <a:ext uri="{FF2B5EF4-FFF2-40B4-BE49-F238E27FC236}">
                        <a16:creationId xmlns:a16="http://schemas.microsoft.com/office/drawing/2014/main" id="{5F33F1A5-A7B1-0138-9D2E-D96822BA7BC7}"/>
                      </a:ext>
                    </a:extLst>
                  </p:cNvPr>
                  <p:cNvSpPr/>
                  <p:nvPr/>
                </p:nvSpPr>
                <p:spPr>
                  <a:xfrm rot="-3227401">
                    <a:off x="7349693" y="3093491"/>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4" y="169226"/>
                          <a:pt x="84613" y="169226"/>
                        </a:cubicBezTo>
                        <a:cubicBezTo>
                          <a:pt x="37883" y="169226"/>
                          <a:pt x="0" y="131344"/>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433" name="Freeform: Shape 432">
                    <a:extLst>
                      <a:ext uri="{FF2B5EF4-FFF2-40B4-BE49-F238E27FC236}">
                        <a16:creationId xmlns:a16="http://schemas.microsoft.com/office/drawing/2014/main" id="{1D0FE034-BDA9-BCEE-6F9C-A2AFBCDE57B4}"/>
                      </a:ext>
                    </a:extLst>
                  </p:cNvPr>
                  <p:cNvSpPr/>
                  <p:nvPr/>
                </p:nvSpPr>
                <p:spPr>
                  <a:xfrm rot="-3888601">
                    <a:off x="7362599" y="3105734"/>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34" name="Graphic 410">
                  <a:extLst>
                    <a:ext uri="{FF2B5EF4-FFF2-40B4-BE49-F238E27FC236}">
                      <a16:creationId xmlns:a16="http://schemas.microsoft.com/office/drawing/2014/main" id="{11334741-383E-BED7-93D7-23A6B87E60BD}"/>
                    </a:ext>
                  </a:extLst>
                </p:cNvPr>
                <p:cNvGrpSpPr/>
                <p:nvPr/>
              </p:nvGrpSpPr>
              <p:grpSpPr>
                <a:xfrm>
                  <a:off x="7550933" y="3151590"/>
                  <a:ext cx="268416" cy="42206"/>
                  <a:chOff x="7550933" y="3151590"/>
                  <a:chExt cx="268416" cy="42206"/>
                </a:xfrm>
                <a:solidFill>
                  <a:srgbClr val="262626"/>
                </a:solidFill>
              </p:grpSpPr>
              <p:sp>
                <p:nvSpPr>
                  <p:cNvPr id="435" name="Freeform: Shape 434">
                    <a:extLst>
                      <a:ext uri="{FF2B5EF4-FFF2-40B4-BE49-F238E27FC236}">
                        <a16:creationId xmlns:a16="http://schemas.microsoft.com/office/drawing/2014/main" id="{6E9851EB-5A4D-4E88-41D0-F7EE5BB6AA92}"/>
                      </a:ext>
                    </a:extLst>
                  </p:cNvPr>
                  <p:cNvSpPr/>
                  <p:nvPr/>
                </p:nvSpPr>
                <p:spPr>
                  <a:xfrm>
                    <a:off x="7550933" y="3159046"/>
                    <a:ext cx="34750" cy="34750"/>
                  </a:xfrm>
                  <a:custGeom>
                    <a:avLst/>
                    <a:gdLst>
                      <a:gd name="connsiteX0" fmla="*/ 8 w 34750"/>
                      <a:gd name="connsiteY0" fmla="*/ 17931 h 34750"/>
                      <a:gd name="connsiteX1" fmla="*/ 16820 w 34750"/>
                      <a:gd name="connsiteY1" fmla="*/ 8 h 34750"/>
                      <a:gd name="connsiteX2" fmla="*/ 34742 w 34750"/>
                      <a:gd name="connsiteY2" fmla="*/ 16820 h 34750"/>
                      <a:gd name="connsiteX3" fmla="*/ 17931 w 34750"/>
                      <a:gd name="connsiteY3" fmla="*/ 34742 h 34750"/>
                      <a:gd name="connsiteX4" fmla="*/ 8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8" y="17931"/>
                        </a:moveTo>
                        <a:cubicBezTo>
                          <a:pt x="-284" y="8341"/>
                          <a:pt x="7230" y="301"/>
                          <a:pt x="16820" y="8"/>
                        </a:cubicBezTo>
                        <a:cubicBezTo>
                          <a:pt x="26410" y="-284"/>
                          <a:pt x="34450" y="7230"/>
                          <a:pt x="34742" y="16820"/>
                        </a:cubicBezTo>
                        <a:cubicBezTo>
                          <a:pt x="35035" y="26410"/>
                          <a:pt x="27521" y="34450"/>
                          <a:pt x="17931" y="34742"/>
                        </a:cubicBezTo>
                        <a:cubicBezTo>
                          <a:pt x="8341" y="35035"/>
                          <a:pt x="301" y="27521"/>
                          <a:pt x="8" y="17931"/>
                        </a:cubicBezTo>
                        <a:close/>
                      </a:path>
                    </a:pathLst>
                  </a:custGeom>
                  <a:solidFill>
                    <a:srgbClr val="262626"/>
                  </a:solidFill>
                  <a:ln w="0" cap="flat">
                    <a:noFill/>
                    <a:prstDash val="solid"/>
                    <a:miter/>
                  </a:ln>
                </p:spPr>
                <p:txBody>
                  <a:bodyPr rtlCol="0" anchor="ctr"/>
                  <a:lstStyle/>
                  <a:p>
                    <a:endParaRPr lang="en-US" sz="1050"/>
                  </a:p>
                </p:txBody>
              </p:sp>
              <p:sp>
                <p:nvSpPr>
                  <p:cNvPr id="436" name="Freeform: Shape 435">
                    <a:extLst>
                      <a:ext uri="{FF2B5EF4-FFF2-40B4-BE49-F238E27FC236}">
                        <a16:creationId xmlns:a16="http://schemas.microsoft.com/office/drawing/2014/main" id="{6832234A-B214-600D-9619-0DE0B25A02B8}"/>
                      </a:ext>
                    </a:extLst>
                  </p:cNvPr>
                  <p:cNvSpPr/>
                  <p:nvPr/>
                </p:nvSpPr>
                <p:spPr>
                  <a:xfrm>
                    <a:off x="7628821" y="3156560"/>
                    <a:ext cx="34750" cy="34750"/>
                  </a:xfrm>
                  <a:custGeom>
                    <a:avLst/>
                    <a:gdLst>
                      <a:gd name="connsiteX0" fmla="*/ 8 w 34750"/>
                      <a:gd name="connsiteY0" fmla="*/ 17931 h 34750"/>
                      <a:gd name="connsiteX1" fmla="*/ 16820 w 34750"/>
                      <a:gd name="connsiteY1" fmla="*/ 8 h 34750"/>
                      <a:gd name="connsiteX2" fmla="*/ 34742 w 34750"/>
                      <a:gd name="connsiteY2" fmla="*/ 16820 h 34750"/>
                      <a:gd name="connsiteX3" fmla="*/ 17931 w 34750"/>
                      <a:gd name="connsiteY3" fmla="*/ 34742 h 34750"/>
                      <a:gd name="connsiteX4" fmla="*/ 8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8" y="17931"/>
                        </a:moveTo>
                        <a:cubicBezTo>
                          <a:pt x="-284" y="8341"/>
                          <a:pt x="7230" y="301"/>
                          <a:pt x="16820" y="8"/>
                        </a:cubicBezTo>
                        <a:cubicBezTo>
                          <a:pt x="26410" y="-284"/>
                          <a:pt x="34450" y="7230"/>
                          <a:pt x="34742" y="16820"/>
                        </a:cubicBezTo>
                        <a:cubicBezTo>
                          <a:pt x="35035" y="26410"/>
                          <a:pt x="27521" y="34450"/>
                          <a:pt x="17931" y="34742"/>
                        </a:cubicBezTo>
                        <a:cubicBezTo>
                          <a:pt x="8341" y="35035"/>
                          <a:pt x="301" y="27521"/>
                          <a:pt x="8" y="17931"/>
                        </a:cubicBezTo>
                        <a:close/>
                      </a:path>
                    </a:pathLst>
                  </a:custGeom>
                  <a:solidFill>
                    <a:srgbClr val="262626"/>
                  </a:solidFill>
                  <a:ln w="0" cap="flat">
                    <a:noFill/>
                    <a:prstDash val="solid"/>
                    <a:miter/>
                  </a:ln>
                </p:spPr>
                <p:txBody>
                  <a:bodyPr rtlCol="0" anchor="ctr"/>
                  <a:lstStyle/>
                  <a:p>
                    <a:endParaRPr lang="en-US" sz="1050"/>
                  </a:p>
                </p:txBody>
              </p:sp>
              <p:sp>
                <p:nvSpPr>
                  <p:cNvPr id="437" name="Freeform: Shape 436">
                    <a:extLst>
                      <a:ext uri="{FF2B5EF4-FFF2-40B4-BE49-F238E27FC236}">
                        <a16:creationId xmlns:a16="http://schemas.microsoft.com/office/drawing/2014/main" id="{8B27252B-2E54-9F42-00CF-81CC47A253E9}"/>
                      </a:ext>
                    </a:extLst>
                  </p:cNvPr>
                  <p:cNvSpPr/>
                  <p:nvPr/>
                </p:nvSpPr>
                <p:spPr>
                  <a:xfrm>
                    <a:off x="7706710" y="3154075"/>
                    <a:ext cx="34750" cy="34750"/>
                  </a:xfrm>
                  <a:custGeom>
                    <a:avLst/>
                    <a:gdLst>
                      <a:gd name="connsiteX0" fmla="*/ 8 w 34750"/>
                      <a:gd name="connsiteY0" fmla="*/ 17931 h 34750"/>
                      <a:gd name="connsiteX1" fmla="*/ 16820 w 34750"/>
                      <a:gd name="connsiteY1" fmla="*/ 8 h 34750"/>
                      <a:gd name="connsiteX2" fmla="*/ 34742 w 34750"/>
                      <a:gd name="connsiteY2" fmla="*/ 16820 h 34750"/>
                      <a:gd name="connsiteX3" fmla="*/ 17931 w 34750"/>
                      <a:gd name="connsiteY3" fmla="*/ 34742 h 34750"/>
                      <a:gd name="connsiteX4" fmla="*/ 8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8" y="17931"/>
                        </a:moveTo>
                        <a:cubicBezTo>
                          <a:pt x="-284" y="8341"/>
                          <a:pt x="7230" y="301"/>
                          <a:pt x="16820" y="8"/>
                        </a:cubicBezTo>
                        <a:cubicBezTo>
                          <a:pt x="26409" y="-284"/>
                          <a:pt x="34450" y="7230"/>
                          <a:pt x="34742" y="16820"/>
                        </a:cubicBezTo>
                        <a:cubicBezTo>
                          <a:pt x="35035" y="26410"/>
                          <a:pt x="27520" y="34450"/>
                          <a:pt x="17931" y="34742"/>
                        </a:cubicBezTo>
                        <a:cubicBezTo>
                          <a:pt x="8341" y="35035"/>
                          <a:pt x="301" y="27521"/>
                          <a:pt x="8" y="17931"/>
                        </a:cubicBezTo>
                        <a:close/>
                      </a:path>
                    </a:pathLst>
                  </a:custGeom>
                  <a:solidFill>
                    <a:srgbClr val="262626"/>
                  </a:solidFill>
                  <a:ln w="0" cap="flat">
                    <a:noFill/>
                    <a:prstDash val="solid"/>
                    <a:miter/>
                  </a:ln>
                </p:spPr>
                <p:txBody>
                  <a:bodyPr rtlCol="0" anchor="ctr"/>
                  <a:lstStyle/>
                  <a:p>
                    <a:endParaRPr lang="en-US" sz="1050"/>
                  </a:p>
                </p:txBody>
              </p:sp>
              <p:sp>
                <p:nvSpPr>
                  <p:cNvPr id="438" name="Freeform: Shape 437">
                    <a:extLst>
                      <a:ext uri="{FF2B5EF4-FFF2-40B4-BE49-F238E27FC236}">
                        <a16:creationId xmlns:a16="http://schemas.microsoft.com/office/drawing/2014/main" id="{CD81E8AD-BD23-021E-1E71-3E73204C4E63}"/>
                      </a:ext>
                    </a:extLst>
                  </p:cNvPr>
                  <p:cNvSpPr/>
                  <p:nvPr/>
                </p:nvSpPr>
                <p:spPr>
                  <a:xfrm>
                    <a:off x="7784598" y="3151590"/>
                    <a:ext cx="34750" cy="34750"/>
                  </a:xfrm>
                  <a:custGeom>
                    <a:avLst/>
                    <a:gdLst>
                      <a:gd name="connsiteX0" fmla="*/ 8 w 34750"/>
                      <a:gd name="connsiteY0" fmla="*/ 17931 h 34750"/>
                      <a:gd name="connsiteX1" fmla="*/ 16820 w 34750"/>
                      <a:gd name="connsiteY1" fmla="*/ 8 h 34750"/>
                      <a:gd name="connsiteX2" fmla="*/ 34742 w 34750"/>
                      <a:gd name="connsiteY2" fmla="*/ 16820 h 34750"/>
                      <a:gd name="connsiteX3" fmla="*/ 17931 w 34750"/>
                      <a:gd name="connsiteY3" fmla="*/ 34742 h 34750"/>
                      <a:gd name="connsiteX4" fmla="*/ 8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8" y="17931"/>
                        </a:moveTo>
                        <a:cubicBezTo>
                          <a:pt x="-284" y="8341"/>
                          <a:pt x="7230" y="301"/>
                          <a:pt x="16820" y="8"/>
                        </a:cubicBezTo>
                        <a:cubicBezTo>
                          <a:pt x="26409" y="-284"/>
                          <a:pt x="34450" y="7230"/>
                          <a:pt x="34742" y="16820"/>
                        </a:cubicBezTo>
                        <a:cubicBezTo>
                          <a:pt x="35035" y="26410"/>
                          <a:pt x="27520" y="34450"/>
                          <a:pt x="17931" y="34742"/>
                        </a:cubicBezTo>
                        <a:cubicBezTo>
                          <a:pt x="8341" y="35035"/>
                          <a:pt x="301" y="27521"/>
                          <a:pt x="8" y="17931"/>
                        </a:cubicBezTo>
                        <a:close/>
                      </a:path>
                    </a:pathLst>
                  </a:custGeom>
                  <a:solidFill>
                    <a:srgbClr val="262626"/>
                  </a:solidFill>
                  <a:ln w="0" cap="flat">
                    <a:noFill/>
                    <a:prstDash val="solid"/>
                    <a:miter/>
                  </a:ln>
                </p:spPr>
                <p:txBody>
                  <a:bodyPr rtlCol="0" anchor="ctr"/>
                  <a:lstStyle/>
                  <a:p>
                    <a:endParaRPr lang="en-US" sz="1050"/>
                  </a:p>
                </p:txBody>
              </p:sp>
            </p:grpSp>
            <p:grpSp>
              <p:nvGrpSpPr>
                <p:cNvPr id="439" name="Graphic 410">
                  <a:extLst>
                    <a:ext uri="{FF2B5EF4-FFF2-40B4-BE49-F238E27FC236}">
                      <a16:creationId xmlns:a16="http://schemas.microsoft.com/office/drawing/2014/main" id="{04ADE1F0-BCD6-5B77-6AEB-0F6E9EFB86E4}"/>
                    </a:ext>
                  </a:extLst>
                </p:cNvPr>
                <p:cNvGrpSpPr/>
                <p:nvPr/>
              </p:nvGrpSpPr>
              <p:grpSpPr>
                <a:xfrm>
                  <a:off x="7786247" y="3690677"/>
                  <a:ext cx="935704" cy="935704"/>
                  <a:chOff x="7786247" y="3690677"/>
                  <a:chExt cx="935704" cy="935704"/>
                </a:xfrm>
              </p:grpSpPr>
              <p:sp>
                <p:nvSpPr>
                  <p:cNvPr id="440" name="Freeform: Shape 439">
                    <a:extLst>
                      <a:ext uri="{FF2B5EF4-FFF2-40B4-BE49-F238E27FC236}">
                        <a16:creationId xmlns:a16="http://schemas.microsoft.com/office/drawing/2014/main" id="{362E8E42-F69F-AC66-CF99-F7E603F2B4A7}"/>
                      </a:ext>
                    </a:extLst>
                  </p:cNvPr>
                  <p:cNvSpPr/>
                  <p:nvPr/>
                </p:nvSpPr>
                <p:spPr>
                  <a:xfrm rot="-2700000">
                    <a:off x="7923278" y="3827708"/>
                    <a:ext cx="661642" cy="661642"/>
                  </a:xfrm>
                  <a:custGeom>
                    <a:avLst/>
                    <a:gdLst>
                      <a:gd name="connsiteX0" fmla="*/ 661643 w 661642"/>
                      <a:gd name="connsiteY0" fmla="*/ 330821 h 661642"/>
                      <a:gd name="connsiteX1" fmla="*/ 330821 w 661642"/>
                      <a:gd name="connsiteY1" fmla="*/ 661643 h 661642"/>
                      <a:gd name="connsiteX2" fmla="*/ 0 w 661642"/>
                      <a:gd name="connsiteY2" fmla="*/ 330821 h 661642"/>
                      <a:gd name="connsiteX3" fmla="*/ 330821 w 661642"/>
                      <a:gd name="connsiteY3" fmla="*/ 0 h 661642"/>
                      <a:gd name="connsiteX4" fmla="*/ 661643 w 661642"/>
                      <a:gd name="connsiteY4" fmla="*/ 330821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1"/>
                        </a:moveTo>
                        <a:cubicBezTo>
                          <a:pt x="661643" y="513529"/>
                          <a:pt x="513529" y="661643"/>
                          <a:pt x="330821" y="661643"/>
                        </a:cubicBezTo>
                        <a:cubicBezTo>
                          <a:pt x="148114" y="661643"/>
                          <a:pt x="0" y="513529"/>
                          <a:pt x="0" y="330821"/>
                        </a:cubicBezTo>
                        <a:cubicBezTo>
                          <a:pt x="0" y="148114"/>
                          <a:pt x="148114" y="0"/>
                          <a:pt x="330821" y="0"/>
                        </a:cubicBezTo>
                        <a:cubicBezTo>
                          <a:pt x="513529" y="0"/>
                          <a:pt x="661643" y="148114"/>
                          <a:pt x="661643" y="330821"/>
                        </a:cubicBezTo>
                        <a:close/>
                      </a:path>
                    </a:pathLst>
                  </a:custGeom>
                  <a:solidFill>
                    <a:srgbClr val="33AFEA"/>
                  </a:solidFill>
                  <a:ln w="0" cap="flat">
                    <a:noFill/>
                    <a:prstDash val="solid"/>
                    <a:miter/>
                  </a:ln>
                </p:spPr>
                <p:txBody>
                  <a:bodyPr rtlCol="0" anchor="ctr"/>
                  <a:lstStyle/>
                  <a:p>
                    <a:endParaRPr lang="en-US" sz="1050"/>
                  </a:p>
                </p:txBody>
              </p:sp>
              <p:sp>
                <p:nvSpPr>
                  <p:cNvPr id="441" name="Freeform: Shape 440">
                    <a:extLst>
                      <a:ext uri="{FF2B5EF4-FFF2-40B4-BE49-F238E27FC236}">
                        <a16:creationId xmlns:a16="http://schemas.microsoft.com/office/drawing/2014/main" id="{5232B209-1C75-CFE5-3D09-FD9A136BEE22}"/>
                      </a:ext>
                    </a:extLst>
                  </p:cNvPr>
                  <p:cNvSpPr/>
                  <p:nvPr/>
                </p:nvSpPr>
                <p:spPr>
                  <a:xfrm rot="-2700000">
                    <a:off x="8016341" y="3920771"/>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nvGrpSpPr>
                <p:cNvPr id="442" name="Graphic 410">
                  <a:extLst>
                    <a:ext uri="{FF2B5EF4-FFF2-40B4-BE49-F238E27FC236}">
                      <a16:creationId xmlns:a16="http://schemas.microsoft.com/office/drawing/2014/main" id="{FCE3AAC4-A871-B108-4A8E-84CCABD009E0}"/>
                    </a:ext>
                  </a:extLst>
                </p:cNvPr>
                <p:cNvGrpSpPr/>
                <p:nvPr/>
              </p:nvGrpSpPr>
              <p:grpSpPr>
                <a:xfrm>
                  <a:off x="7321806" y="3863603"/>
                  <a:ext cx="233612" cy="233612"/>
                  <a:chOff x="7321806" y="3863603"/>
                  <a:chExt cx="233612" cy="233612"/>
                </a:xfrm>
              </p:grpSpPr>
              <p:sp>
                <p:nvSpPr>
                  <p:cNvPr id="443" name="Freeform: Shape 442">
                    <a:extLst>
                      <a:ext uri="{FF2B5EF4-FFF2-40B4-BE49-F238E27FC236}">
                        <a16:creationId xmlns:a16="http://schemas.microsoft.com/office/drawing/2014/main" id="{82539663-B6B2-0ECE-8A7D-6F5B0C1B7C3A}"/>
                      </a:ext>
                    </a:extLst>
                  </p:cNvPr>
                  <p:cNvSpPr/>
                  <p:nvPr/>
                </p:nvSpPr>
                <p:spPr>
                  <a:xfrm rot="-3452398">
                    <a:off x="7353999" y="3895796"/>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4" y="169226"/>
                          <a:pt x="84613" y="169226"/>
                        </a:cubicBezTo>
                        <a:cubicBezTo>
                          <a:pt x="37883" y="169226"/>
                          <a:pt x="0" y="131344"/>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444" name="Freeform: Shape 443">
                    <a:extLst>
                      <a:ext uri="{FF2B5EF4-FFF2-40B4-BE49-F238E27FC236}">
                        <a16:creationId xmlns:a16="http://schemas.microsoft.com/office/drawing/2014/main" id="{25243A28-6733-A58A-FF79-2F5FACAAF69B}"/>
                      </a:ext>
                    </a:extLst>
                  </p:cNvPr>
                  <p:cNvSpPr/>
                  <p:nvPr/>
                </p:nvSpPr>
                <p:spPr>
                  <a:xfrm rot="-2367002">
                    <a:off x="7367300" y="3907953"/>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45" name="Graphic 410">
                  <a:extLst>
                    <a:ext uri="{FF2B5EF4-FFF2-40B4-BE49-F238E27FC236}">
                      <a16:creationId xmlns:a16="http://schemas.microsoft.com/office/drawing/2014/main" id="{6B6CE864-C0DD-3BAE-2374-CF951823495D}"/>
                    </a:ext>
                  </a:extLst>
                </p:cNvPr>
                <p:cNvGrpSpPr/>
                <p:nvPr/>
              </p:nvGrpSpPr>
              <p:grpSpPr>
                <a:xfrm>
                  <a:off x="7551788" y="3993547"/>
                  <a:ext cx="263459" cy="83475"/>
                  <a:chOff x="7551788" y="3993547"/>
                  <a:chExt cx="263459" cy="83475"/>
                </a:xfrm>
                <a:solidFill>
                  <a:srgbClr val="262626"/>
                </a:solidFill>
              </p:grpSpPr>
              <p:sp>
                <p:nvSpPr>
                  <p:cNvPr id="446" name="Freeform: Shape 445">
                    <a:extLst>
                      <a:ext uri="{FF2B5EF4-FFF2-40B4-BE49-F238E27FC236}">
                        <a16:creationId xmlns:a16="http://schemas.microsoft.com/office/drawing/2014/main" id="{7E95F3E2-DCCE-9DAA-2B25-FC1FCD17F995}"/>
                      </a:ext>
                    </a:extLst>
                  </p:cNvPr>
                  <p:cNvSpPr/>
                  <p:nvPr/>
                </p:nvSpPr>
                <p:spPr>
                  <a:xfrm>
                    <a:off x="7551788" y="3993547"/>
                    <a:ext cx="34793" cy="34793"/>
                  </a:xfrm>
                  <a:custGeom>
                    <a:avLst/>
                    <a:gdLst>
                      <a:gd name="connsiteX0" fmla="*/ 381 w 34793"/>
                      <a:gd name="connsiteY0" fmla="*/ 13772 h 34793"/>
                      <a:gd name="connsiteX1" fmla="*/ 21022 w 34793"/>
                      <a:gd name="connsiteY1" fmla="*/ 381 h 34793"/>
                      <a:gd name="connsiteX2" fmla="*/ 34413 w 34793"/>
                      <a:gd name="connsiteY2" fmla="*/ 21022 h 34793"/>
                      <a:gd name="connsiteX3" fmla="*/ 13771 w 34793"/>
                      <a:gd name="connsiteY3" fmla="*/ 34413 h 34793"/>
                      <a:gd name="connsiteX4" fmla="*/ 381 w 34793"/>
                      <a:gd name="connsiteY4" fmla="*/ 13772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3" h="34793">
                        <a:moveTo>
                          <a:pt x="381" y="13772"/>
                        </a:moveTo>
                        <a:cubicBezTo>
                          <a:pt x="2369" y="4386"/>
                          <a:pt x="11608" y="-1607"/>
                          <a:pt x="21022" y="381"/>
                        </a:cubicBezTo>
                        <a:cubicBezTo>
                          <a:pt x="30407" y="2369"/>
                          <a:pt x="36401" y="11608"/>
                          <a:pt x="34413" y="21022"/>
                        </a:cubicBezTo>
                        <a:cubicBezTo>
                          <a:pt x="32425" y="30408"/>
                          <a:pt x="23186" y="36401"/>
                          <a:pt x="13771" y="34413"/>
                        </a:cubicBezTo>
                        <a:cubicBezTo>
                          <a:pt x="4386" y="32425"/>
                          <a:pt x="-1607" y="23186"/>
                          <a:pt x="381" y="13772"/>
                        </a:cubicBezTo>
                        <a:close/>
                      </a:path>
                    </a:pathLst>
                  </a:custGeom>
                  <a:solidFill>
                    <a:srgbClr val="262626"/>
                  </a:solidFill>
                  <a:ln w="0" cap="flat">
                    <a:noFill/>
                    <a:prstDash val="solid"/>
                    <a:miter/>
                  </a:ln>
                </p:spPr>
                <p:txBody>
                  <a:bodyPr rtlCol="0" anchor="ctr"/>
                  <a:lstStyle/>
                  <a:p>
                    <a:endParaRPr lang="en-US" sz="1050"/>
                  </a:p>
                </p:txBody>
              </p:sp>
              <p:sp>
                <p:nvSpPr>
                  <p:cNvPr id="447" name="Freeform: Shape 446">
                    <a:extLst>
                      <a:ext uri="{FF2B5EF4-FFF2-40B4-BE49-F238E27FC236}">
                        <a16:creationId xmlns:a16="http://schemas.microsoft.com/office/drawing/2014/main" id="{D6F23FEC-2ED4-62F2-9F77-9B8DE4F38D3D}"/>
                      </a:ext>
                    </a:extLst>
                  </p:cNvPr>
                  <p:cNvSpPr/>
                  <p:nvPr/>
                </p:nvSpPr>
                <p:spPr>
                  <a:xfrm>
                    <a:off x="7628010" y="4009774"/>
                    <a:ext cx="34793" cy="34793"/>
                  </a:xfrm>
                  <a:custGeom>
                    <a:avLst/>
                    <a:gdLst>
                      <a:gd name="connsiteX0" fmla="*/ 381 w 34793"/>
                      <a:gd name="connsiteY0" fmla="*/ 13772 h 34793"/>
                      <a:gd name="connsiteX1" fmla="*/ 21023 w 34793"/>
                      <a:gd name="connsiteY1" fmla="*/ 381 h 34793"/>
                      <a:gd name="connsiteX2" fmla="*/ 34413 w 34793"/>
                      <a:gd name="connsiteY2" fmla="*/ 21022 h 34793"/>
                      <a:gd name="connsiteX3" fmla="*/ 13771 w 34793"/>
                      <a:gd name="connsiteY3" fmla="*/ 34413 h 34793"/>
                      <a:gd name="connsiteX4" fmla="*/ 381 w 34793"/>
                      <a:gd name="connsiteY4" fmla="*/ 13772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3" h="34793">
                        <a:moveTo>
                          <a:pt x="381" y="13772"/>
                        </a:moveTo>
                        <a:cubicBezTo>
                          <a:pt x="2369" y="4386"/>
                          <a:pt x="11608" y="-1607"/>
                          <a:pt x="21023" y="381"/>
                        </a:cubicBezTo>
                        <a:cubicBezTo>
                          <a:pt x="30408" y="2369"/>
                          <a:pt x="36401" y="11608"/>
                          <a:pt x="34413" y="21022"/>
                        </a:cubicBezTo>
                        <a:cubicBezTo>
                          <a:pt x="32425" y="30408"/>
                          <a:pt x="23186" y="36401"/>
                          <a:pt x="13771" y="34413"/>
                        </a:cubicBezTo>
                        <a:cubicBezTo>
                          <a:pt x="4386" y="32425"/>
                          <a:pt x="-1607" y="23186"/>
                          <a:pt x="381" y="13772"/>
                        </a:cubicBezTo>
                        <a:close/>
                      </a:path>
                    </a:pathLst>
                  </a:custGeom>
                  <a:solidFill>
                    <a:srgbClr val="262626"/>
                  </a:solidFill>
                  <a:ln w="0" cap="flat">
                    <a:noFill/>
                    <a:prstDash val="solid"/>
                    <a:miter/>
                  </a:ln>
                </p:spPr>
                <p:txBody>
                  <a:bodyPr rtlCol="0" anchor="ctr"/>
                  <a:lstStyle/>
                  <a:p>
                    <a:endParaRPr lang="en-US" sz="1050"/>
                  </a:p>
                </p:txBody>
              </p:sp>
              <p:sp>
                <p:nvSpPr>
                  <p:cNvPr id="448" name="Freeform: Shape 447">
                    <a:extLst>
                      <a:ext uri="{FF2B5EF4-FFF2-40B4-BE49-F238E27FC236}">
                        <a16:creationId xmlns:a16="http://schemas.microsoft.com/office/drawing/2014/main" id="{D162E065-0335-EE4F-BC45-5E9371E11B07}"/>
                      </a:ext>
                    </a:extLst>
                  </p:cNvPr>
                  <p:cNvSpPr/>
                  <p:nvPr/>
                </p:nvSpPr>
                <p:spPr>
                  <a:xfrm>
                    <a:off x="7704261" y="4026001"/>
                    <a:ext cx="34764" cy="34793"/>
                  </a:xfrm>
                  <a:custGeom>
                    <a:avLst/>
                    <a:gdLst>
                      <a:gd name="connsiteX0" fmla="*/ 351 w 34764"/>
                      <a:gd name="connsiteY0" fmla="*/ 13772 h 34793"/>
                      <a:gd name="connsiteX1" fmla="*/ 20993 w 34764"/>
                      <a:gd name="connsiteY1" fmla="*/ 381 h 34793"/>
                      <a:gd name="connsiteX2" fmla="*/ 34384 w 34764"/>
                      <a:gd name="connsiteY2" fmla="*/ 21022 h 34793"/>
                      <a:gd name="connsiteX3" fmla="*/ 13772 w 34764"/>
                      <a:gd name="connsiteY3" fmla="*/ 34413 h 34793"/>
                      <a:gd name="connsiteX4" fmla="*/ 381 w 34764"/>
                      <a:gd name="connsiteY4" fmla="*/ 13772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4" h="34793">
                        <a:moveTo>
                          <a:pt x="351" y="13772"/>
                        </a:moveTo>
                        <a:cubicBezTo>
                          <a:pt x="2340" y="4386"/>
                          <a:pt x="11579" y="-1607"/>
                          <a:pt x="20993" y="381"/>
                        </a:cubicBezTo>
                        <a:cubicBezTo>
                          <a:pt x="30378" y="2369"/>
                          <a:pt x="36372" y="11608"/>
                          <a:pt x="34384" y="21022"/>
                        </a:cubicBezTo>
                        <a:cubicBezTo>
                          <a:pt x="32396" y="30408"/>
                          <a:pt x="23157" y="36401"/>
                          <a:pt x="13772" y="34413"/>
                        </a:cubicBezTo>
                        <a:cubicBezTo>
                          <a:pt x="4386" y="32425"/>
                          <a:pt x="-1607" y="23186"/>
                          <a:pt x="381" y="13772"/>
                        </a:cubicBezTo>
                        <a:close/>
                      </a:path>
                    </a:pathLst>
                  </a:custGeom>
                  <a:solidFill>
                    <a:srgbClr val="262626"/>
                  </a:solidFill>
                  <a:ln w="0" cap="flat">
                    <a:noFill/>
                    <a:prstDash val="solid"/>
                    <a:miter/>
                  </a:ln>
                </p:spPr>
                <p:txBody>
                  <a:bodyPr rtlCol="0" anchor="ctr"/>
                  <a:lstStyle/>
                  <a:p>
                    <a:endParaRPr lang="en-US" sz="1050"/>
                  </a:p>
                </p:txBody>
              </p:sp>
              <p:sp>
                <p:nvSpPr>
                  <p:cNvPr id="449" name="Freeform: Shape 448">
                    <a:extLst>
                      <a:ext uri="{FF2B5EF4-FFF2-40B4-BE49-F238E27FC236}">
                        <a16:creationId xmlns:a16="http://schemas.microsoft.com/office/drawing/2014/main" id="{C9C7E5E4-D732-E7CC-6DFF-114C3FE77DDE}"/>
                      </a:ext>
                    </a:extLst>
                  </p:cNvPr>
                  <p:cNvSpPr/>
                  <p:nvPr/>
                </p:nvSpPr>
                <p:spPr>
                  <a:xfrm>
                    <a:off x="7780454" y="4042228"/>
                    <a:ext cx="34793" cy="34795"/>
                  </a:xfrm>
                  <a:custGeom>
                    <a:avLst/>
                    <a:gdLst>
                      <a:gd name="connsiteX0" fmla="*/ 381 w 34793"/>
                      <a:gd name="connsiteY0" fmla="*/ 13771 h 34795"/>
                      <a:gd name="connsiteX1" fmla="*/ 21022 w 34793"/>
                      <a:gd name="connsiteY1" fmla="*/ 381 h 34795"/>
                      <a:gd name="connsiteX2" fmla="*/ 34413 w 34793"/>
                      <a:gd name="connsiteY2" fmla="*/ 21022 h 34795"/>
                      <a:gd name="connsiteX3" fmla="*/ 13771 w 34793"/>
                      <a:gd name="connsiteY3" fmla="*/ 34413 h 34795"/>
                      <a:gd name="connsiteX4" fmla="*/ 381 w 34793"/>
                      <a:gd name="connsiteY4" fmla="*/ 13771 h 3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3" h="34795">
                        <a:moveTo>
                          <a:pt x="381" y="13771"/>
                        </a:moveTo>
                        <a:cubicBezTo>
                          <a:pt x="2369" y="4386"/>
                          <a:pt x="11608" y="-1607"/>
                          <a:pt x="21022" y="381"/>
                        </a:cubicBezTo>
                        <a:cubicBezTo>
                          <a:pt x="30408" y="2369"/>
                          <a:pt x="36401" y="11608"/>
                          <a:pt x="34413" y="21022"/>
                        </a:cubicBezTo>
                        <a:cubicBezTo>
                          <a:pt x="32425" y="30437"/>
                          <a:pt x="23186" y="36401"/>
                          <a:pt x="13771" y="34413"/>
                        </a:cubicBezTo>
                        <a:cubicBezTo>
                          <a:pt x="4386" y="32425"/>
                          <a:pt x="-1607" y="23186"/>
                          <a:pt x="381" y="13771"/>
                        </a:cubicBezTo>
                        <a:close/>
                      </a:path>
                    </a:pathLst>
                  </a:custGeom>
                  <a:solidFill>
                    <a:srgbClr val="262626"/>
                  </a:solidFill>
                  <a:ln w="0" cap="flat">
                    <a:noFill/>
                    <a:prstDash val="solid"/>
                    <a:miter/>
                  </a:ln>
                </p:spPr>
                <p:txBody>
                  <a:bodyPr rtlCol="0" anchor="ctr"/>
                  <a:lstStyle/>
                  <a:p>
                    <a:endParaRPr lang="en-US" sz="1050"/>
                  </a:p>
                </p:txBody>
              </p:sp>
            </p:grpSp>
            <p:grpSp>
              <p:nvGrpSpPr>
                <p:cNvPr id="450" name="Graphic 410">
                  <a:extLst>
                    <a:ext uri="{FF2B5EF4-FFF2-40B4-BE49-F238E27FC236}">
                      <a16:creationId xmlns:a16="http://schemas.microsoft.com/office/drawing/2014/main" id="{0121B7D0-81DB-F6C1-2511-042EE0977F88}"/>
                    </a:ext>
                  </a:extLst>
                </p:cNvPr>
                <p:cNvGrpSpPr/>
                <p:nvPr/>
              </p:nvGrpSpPr>
              <p:grpSpPr>
                <a:xfrm>
                  <a:off x="7147714" y="4631941"/>
                  <a:ext cx="935704" cy="935704"/>
                  <a:chOff x="7147714" y="4631941"/>
                  <a:chExt cx="935704" cy="935704"/>
                </a:xfrm>
              </p:grpSpPr>
              <p:sp>
                <p:nvSpPr>
                  <p:cNvPr id="451" name="Freeform: Shape 450">
                    <a:extLst>
                      <a:ext uri="{FF2B5EF4-FFF2-40B4-BE49-F238E27FC236}">
                        <a16:creationId xmlns:a16="http://schemas.microsoft.com/office/drawing/2014/main" id="{D0B21DB3-180C-4A7F-3287-8F656A25EB7F}"/>
                      </a:ext>
                    </a:extLst>
                  </p:cNvPr>
                  <p:cNvSpPr/>
                  <p:nvPr/>
                </p:nvSpPr>
                <p:spPr>
                  <a:xfrm rot="-2700000">
                    <a:off x="7284744" y="4768972"/>
                    <a:ext cx="661642" cy="661642"/>
                  </a:xfrm>
                  <a:custGeom>
                    <a:avLst/>
                    <a:gdLst>
                      <a:gd name="connsiteX0" fmla="*/ 661643 w 661642"/>
                      <a:gd name="connsiteY0" fmla="*/ 330822 h 661642"/>
                      <a:gd name="connsiteX1" fmla="*/ 330821 w 661642"/>
                      <a:gd name="connsiteY1" fmla="*/ 661643 h 661642"/>
                      <a:gd name="connsiteX2" fmla="*/ 0 w 661642"/>
                      <a:gd name="connsiteY2" fmla="*/ 330822 h 661642"/>
                      <a:gd name="connsiteX3" fmla="*/ 330821 w 661642"/>
                      <a:gd name="connsiteY3" fmla="*/ 0 h 661642"/>
                      <a:gd name="connsiteX4" fmla="*/ 661643 w 661642"/>
                      <a:gd name="connsiteY4" fmla="*/ 330822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2"/>
                        </a:moveTo>
                        <a:cubicBezTo>
                          <a:pt x="661643" y="513529"/>
                          <a:pt x="513529" y="661643"/>
                          <a:pt x="330821" y="661643"/>
                        </a:cubicBezTo>
                        <a:cubicBezTo>
                          <a:pt x="148114" y="661643"/>
                          <a:pt x="0" y="513529"/>
                          <a:pt x="0" y="330822"/>
                        </a:cubicBezTo>
                        <a:cubicBezTo>
                          <a:pt x="0" y="148114"/>
                          <a:pt x="148114" y="0"/>
                          <a:pt x="330821" y="0"/>
                        </a:cubicBezTo>
                        <a:cubicBezTo>
                          <a:pt x="513529" y="0"/>
                          <a:pt x="661643" y="148114"/>
                          <a:pt x="661643" y="330822"/>
                        </a:cubicBezTo>
                        <a:close/>
                      </a:path>
                    </a:pathLst>
                  </a:custGeom>
                  <a:solidFill>
                    <a:srgbClr val="33AFEA"/>
                  </a:solidFill>
                  <a:ln w="0" cap="flat">
                    <a:noFill/>
                    <a:prstDash val="solid"/>
                    <a:miter/>
                  </a:ln>
                </p:spPr>
                <p:txBody>
                  <a:bodyPr rtlCol="0" anchor="ctr"/>
                  <a:lstStyle/>
                  <a:p>
                    <a:endParaRPr lang="en-US" sz="1050"/>
                  </a:p>
                </p:txBody>
              </p:sp>
              <p:sp>
                <p:nvSpPr>
                  <p:cNvPr id="452" name="Freeform: Shape 451">
                    <a:extLst>
                      <a:ext uri="{FF2B5EF4-FFF2-40B4-BE49-F238E27FC236}">
                        <a16:creationId xmlns:a16="http://schemas.microsoft.com/office/drawing/2014/main" id="{2C2DDF86-6B01-88FE-AF34-42475BD9AD5D}"/>
                      </a:ext>
                    </a:extLst>
                  </p:cNvPr>
                  <p:cNvSpPr/>
                  <p:nvPr/>
                </p:nvSpPr>
                <p:spPr>
                  <a:xfrm rot="-2700000">
                    <a:off x="7377807" y="4862034"/>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9" y="475517"/>
                          <a:pt x="0" y="369069"/>
                          <a:pt x="0" y="237759"/>
                        </a:cubicBezTo>
                        <a:cubicBezTo>
                          <a:pt x="0" y="106448"/>
                          <a:pt x="106449"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nvGrpSpPr>
                <p:cNvPr id="453" name="Graphic 410">
                  <a:extLst>
                    <a:ext uri="{FF2B5EF4-FFF2-40B4-BE49-F238E27FC236}">
                      <a16:creationId xmlns:a16="http://schemas.microsoft.com/office/drawing/2014/main" id="{E0FA6A65-A526-69C2-CD90-CEA69D1592C5}"/>
                    </a:ext>
                  </a:extLst>
                </p:cNvPr>
                <p:cNvGrpSpPr/>
                <p:nvPr/>
              </p:nvGrpSpPr>
              <p:grpSpPr>
                <a:xfrm>
                  <a:off x="6933238" y="4439129"/>
                  <a:ext cx="397019" cy="395929"/>
                  <a:chOff x="6933238" y="4439129"/>
                  <a:chExt cx="397019" cy="395929"/>
                </a:xfrm>
                <a:solidFill>
                  <a:srgbClr val="262626"/>
                </a:solidFill>
              </p:grpSpPr>
              <p:grpSp>
                <p:nvGrpSpPr>
                  <p:cNvPr id="454" name="Graphic 410">
                    <a:extLst>
                      <a:ext uri="{FF2B5EF4-FFF2-40B4-BE49-F238E27FC236}">
                        <a16:creationId xmlns:a16="http://schemas.microsoft.com/office/drawing/2014/main" id="{A863584A-C407-E543-2E87-F423D50EC235}"/>
                      </a:ext>
                    </a:extLst>
                  </p:cNvPr>
                  <p:cNvGrpSpPr/>
                  <p:nvPr/>
                </p:nvGrpSpPr>
                <p:grpSpPr>
                  <a:xfrm>
                    <a:off x="6933238" y="4439129"/>
                    <a:ext cx="238306" cy="238306"/>
                    <a:chOff x="6933238" y="4439129"/>
                    <a:chExt cx="238306" cy="238306"/>
                  </a:xfrm>
                  <a:solidFill>
                    <a:srgbClr val="262626"/>
                  </a:solidFill>
                </p:grpSpPr>
                <p:sp>
                  <p:nvSpPr>
                    <p:cNvPr id="455" name="Freeform: Shape 454">
                      <a:extLst>
                        <a:ext uri="{FF2B5EF4-FFF2-40B4-BE49-F238E27FC236}">
                          <a16:creationId xmlns:a16="http://schemas.microsoft.com/office/drawing/2014/main" id="{5A67E5EC-D597-3F28-EA90-640140B41C7B}"/>
                        </a:ext>
                      </a:extLst>
                    </p:cNvPr>
                    <p:cNvSpPr/>
                    <p:nvPr/>
                  </p:nvSpPr>
                  <p:spPr>
                    <a:xfrm rot="-2383198">
                      <a:off x="6967778" y="4473669"/>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4" y="169226"/>
                            <a:pt x="84613" y="169226"/>
                          </a:cubicBezTo>
                          <a:cubicBezTo>
                            <a:pt x="37883" y="169226"/>
                            <a:pt x="0" y="131344"/>
                            <a:pt x="0" y="84613"/>
                          </a:cubicBezTo>
                          <a:cubicBezTo>
                            <a:pt x="0" y="37883"/>
                            <a:pt x="37883" y="0"/>
                            <a:pt x="84613" y="0"/>
                          </a:cubicBezTo>
                          <a:cubicBezTo>
                            <a:pt x="131344" y="0"/>
                            <a:pt x="169226" y="37883"/>
                            <a:pt x="169226" y="84613"/>
                          </a:cubicBezTo>
                          <a:close/>
                        </a:path>
                      </a:pathLst>
                    </a:custGeom>
                    <a:solidFill>
                      <a:srgbClr val="262626"/>
                    </a:solidFill>
                    <a:ln w="0" cap="flat">
                      <a:noFill/>
                      <a:prstDash val="solid"/>
                      <a:miter/>
                    </a:ln>
                  </p:spPr>
                  <p:txBody>
                    <a:bodyPr rtlCol="0" anchor="ctr"/>
                    <a:lstStyle/>
                    <a:p>
                      <a:endParaRPr lang="en-US" sz="1050"/>
                    </a:p>
                  </p:txBody>
                </p:sp>
                <p:sp>
                  <p:nvSpPr>
                    <p:cNvPr id="456" name="Freeform: Shape 455">
                      <a:extLst>
                        <a:ext uri="{FF2B5EF4-FFF2-40B4-BE49-F238E27FC236}">
                          <a16:creationId xmlns:a16="http://schemas.microsoft.com/office/drawing/2014/main" id="{4B7C26D7-F387-1A75-12BD-844227D97D3A}"/>
                        </a:ext>
                      </a:extLst>
                    </p:cNvPr>
                    <p:cNvSpPr/>
                    <p:nvPr/>
                  </p:nvSpPr>
                  <p:spPr>
                    <a:xfrm rot="-1954202">
                      <a:off x="6981741" y="4485635"/>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57" name="Graphic 410">
                    <a:extLst>
                      <a:ext uri="{FF2B5EF4-FFF2-40B4-BE49-F238E27FC236}">
                        <a16:creationId xmlns:a16="http://schemas.microsoft.com/office/drawing/2014/main" id="{3383B6BD-D996-259E-936A-E2D4C1A8FDA6}"/>
                      </a:ext>
                    </a:extLst>
                  </p:cNvPr>
                  <p:cNvGrpSpPr/>
                  <p:nvPr/>
                </p:nvGrpSpPr>
                <p:grpSpPr>
                  <a:xfrm>
                    <a:off x="7130185" y="4634988"/>
                    <a:ext cx="200071" cy="200071"/>
                    <a:chOff x="7130185" y="4634988"/>
                    <a:chExt cx="200071" cy="200071"/>
                  </a:xfrm>
                  <a:solidFill>
                    <a:srgbClr val="262626"/>
                  </a:solidFill>
                </p:grpSpPr>
                <p:sp>
                  <p:nvSpPr>
                    <p:cNvPr id="458" name="Freeform: Shape 457">
                      <a:extLst>
                        <a:ext uri="{FF2B5EF4-FFF2-40B4-BE49-F238E27FC236}">
                          <a16:creationId xmlns:a16="http://schemas.microsoft.com/office/drawing/2014/main" id="{9AD28726-B005-956C-0EB0-3FC2F11A0B4A}"/>
                        </a:ext>
                      </a:extLst>
                    </p:cNvPr>
                    <p:cNvSpPr/>
                    <p:nvPr/>
                  </p:nvSpPr>
                  <p:spPr>
                    <a:xfrm>
                      <a:off x="7130185" y="4634988"/>
                      <a:ext cx="34763" cy="34763"/>
                    </a:xfrm>
                    <a:custGeom>
                      <a:avLst/>
                      <a:gdLst>
                        <a:gd name="connsiteX0" fmla="*/ 5087 w 34763"/>
                        <a:gd name="connsiteY0" fmla="*/ 5087 h 34763"/>
                        <a:gd name="connsiteX1" fmla="*/ 29676 w 34763"/>
                        <a:gd name="connsiteY1" fmla="*/ 5087 h 34763"/>
                        <a:gd name="connsiteX2" fmla="*/ 29676 w 34763"/>
                        <a:gd name="connsiteY2" fmla="*/ 29676 h 34763"/>
                        <a:gd name="connsiteX3" fmla="*/ 5087 w 34763"/>
                        <a:gd name="connsiteY3" fmla="*/ 29676 h 34763"/>
                        <a:gd name="connsiteX4" fmla="*/ 5087 w 34763"/>
                        <a:gd name="connsiteY4" fmla="*/ 5087 h 3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3" h="34763">
                          <a:moveTo>
                            <a:pt x="5087" y="5087"/>
                          </a:moveTo>
                          <a:cubicBezTo>
                            <a:pt x="11870" y="-1696"/>
                            <a:pt x="22893" y="-1696"/>
                            <a:pt x="29676" y="5087"/>
                          </a:cubicBezTo>
                          <a:cubicBezTo>
                            <a:pt x="36459" y="11870"/>
                            <a:pt x="36459" y="22893"/>
                            <a:pt x="29676" y="29676"/>
                          </a:cubicBezTo>
                          <a:cubicBezTo>
                            <a:pt x="22893" y="36459"/>
                            <a:pt x="11870" y="36459"/>
                            <a:pt x="5087" y="29676"/>
                          </a:cubicBezTo>
                          <a:cubicBezTo>
                            <a:pt x="-1696" y="22893"/>
                            <a:pt x="-1696" y="11870"/>
                            <a:pt x="5087" y="5087"/>
                          </a:cubicBezTo>
                          <a:close/>
                        </a:path>
                      </a:pathLst>
                    </a:custGeom>
                    <a:solidFill>
                      <a:srgbClr val="262626"/>
                    </a:solidFill>
                    <a:ln w="0" cap="flat">
                      <a:noFill/>
                      <a:prstDash val="solid"/>
                      <a:miter/>
                    </a:ln>
                  </p:spPr>
                  <p:txBody>
                    <a:bodyPr rtlCol="0" anchor="ctr"/>
                    <a:lstStyle/>
                    <a:p>
                      <a:endParaRPr lang="en-US" sz="1050"/>
                    </a:p>
                  </p:txBody>
                </p:sp>
                <p:sp>
                  <p:nvSpPr>
                    <p:cNvPr id="459" name="Freeform: Shape 458">
                      <a:extLst>
                        <a:ext uri="{FF2B5EF4-FFF2-40B4-BE49-F238E27FC236}">
                          <a16:creationId xmlns:a16="http://schemas.microsoft.com/office/drawing/2014/main" id="{F8838D28-7D1B-7EAF-B233-C185CE3B5772}"/>
                        </a:ext>
                      </a:extLst>
                    </p:cNvPr>
                    <p:cNvSpPr/>
                    <p:nvPr/>
                  </p:nvSpPr>
                  <p:spPr>
                    <a:xfrm>
                      <a:off x="7185269" y="4690100"/>
                      <a:ext cx="34763" cy="34763"/>
                    </a:xfrm>
                    <a:custGeom>
                      <a:avLst/>
                      <a:gdLst>
                        <a:gd name="connsiteX0" fmla="*/ 5087 w 34763"/>
                        <a:gd name="connsiteY0" fmla="*/ 5087 h 34763"/>
                        <a:gd name="connsiteX1" fmla="*/ 29676 w 34763"/>
                        <a:gd name="connsiteY1" fmla="*/ 5087 h 34763"/>
                        <a:gd name="connsiteX2" fmla="*/ 29676 w 34763"/>
                        <a:gd name="connsiteY2" fmla="*/ 29676 h 34763"/>
                        <a:gd name="connsiteX3" fmla="*/ 5087 w 34763"/>
                        <a:gd name="connsiteY3" fmla="*/ 29676 h 34763"/>
                        <a:gd name="connsiteX4" fmla="*/ 5087 w 34763"/>
                        <a:gd name="connsiteY4" fmla="*/ 5087 h 3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3" h="34763">
                          <a:moveTo>
                            <a:pt x="5087" y="5087"/>
                          </a:moveTo>
                          <a:cubicBezTo>
                            <a:pt x="11870" y="-1696"/>
                            <a:pt x="22893" y="-1696"/>
                            <a:pt x="29676" y="5087"/>
                          </a:cubicBezTo>
                          <a:cubicBezTo>
                            <a:pt x="36459" y="11870"/>
                            <a:pt x="36459" y="22893"/>
                            <a:pt x="29676" y="29676"/>
                          </a:cubicBezTo>
                          <a:cubicBezTo>
                            <a:pt x="22893" y="36459"/>
                            <a:pt x="11870" y="36459"/>
                            <a:pt x="5087" y="29676"/>
                          </a:cubicBezTo>
                          <a:cubicBezTo>
                            <a:pt x="-1696" y="22893"/>
                            <a:pt x="-1696" y="11870"/>
                            <a:pt x="5087" y="5087"/>
                          </a:cubicBezTo>
                          <a:close/>
                        </a:path>
                      </a:pathLst>
                    </a:custGeom>
                    <a:solidFill>
                      <a:srgbClr val="262626"/>
                    </a:solidFill>
                    <a:ln w="0" cap="flat">
                      <a:noFill/>
                      <a:prstDash val="solid"/>
                      <a:miter/>
                    </a:ln>
                  </p:spPr>
                  <p:txBody>
                    <a:bodyPr rtlCol="0" anchor="ctr"/>
                    <a:lstStyle/>
                    <a:p>
                      <a:endParaRPr lang="en-US" sz="1050"/>
                    </a:p>
                  </p:txBody>
                </p:sp>
                <p:sp>
                  <p:nvSpPr>
                    <p:cNvPr id="460" name="Freeform: Shape 459">
                      <a:extLst>
                        <a:ext uri="{FF2B5EF4-FFF2-40B4-BE49-F238E27FC236}">
                          <a16:creationId xmlns:a16="http://schemas.microsoft.com/office/drawing/2014/main" id="{A3B9432E-C72B-C60F-673D-C813430C4467}"/>
                        </a:ext>
                      </a:extLst>
                    </p:cNvPr>
                    <p:cNvSpPr/>
                    <p:nvPr/>
                  </p:nvSpPr>
                  <p:spPr>
                    <a:xfrm>
                      <a:off x="7240381" y="4745183"/>
                      <a:ext cx="34763" cy="34763"/>
                    </a:xfrm>
                    <a:custGeom>
                      <a:avLst/>
                      <a:gdLst>
                        <a:gd name="connsiteX0" fmla="*/ 5087 w 34763"/>
                        <a:gd name="connsiteY0" fmla="*/ 5087 h 34763"/>
                        <a:gd name="connsiteX1" fmla="*/ 29676 w 34763"/>
                        <a:gd name="connsiteY1" fmla="*/ 5087 h 34763"/>
                        <a:gd name="connsiteX2" fmla="*/ 29676 w 34763"/>
                        <a:gd name="connsiteY2" fmla="*/ 29676 h 34763"/>
                        <a:gd name="connsiteX3" fmla="*/ 5087 w 34763"/>
                        <a:gd name="connsiteY3" fmla="*/ 29676 h 34763"/>
                        <a:gd name="connsiteX4" fmla="*/ 5087 w 34763"/>
                        <a:gd name="connsiteY4" fmla="*/ 5087 h 3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3" h="34763">
                          <a:moveTo>
                            <a:pt x="5087" y="5087"/>
                          </a:moveTo>
                          <a:cubicBezTo>
                            <a:pt x="11870" y="-1696"/>
                            <a:pt x="22893" y="-1696"/>
                            <a:pt x="29676" y="5087"/>
                          </a:cubicBezTo>
                          <a:cubicBezTo>
                            <a:pt x="36459" y="11870"/>
                            <a:pt x="36459" y="22893"/>
                            <a:pt x="29676" y="29676"/>
                          </a:cubicBezTo>
                          <a:cubicBezTo>
                            <a:pt x="22893" y="36459"/>
                            <a:pt x="11870" y="36459"/>
                            <a:pt x="5087" y="29676"/>
                          </a:cubicBezTo>
                          <a:cubicBezTo>
                            <a:pt x="-1696" y="22893"/>
                            <a:pt x="-1696" y="11870"/>
                            <a:pt x="5087" y="5087"/>
                          </a:cubicBezTo>
                          <a:close/>
                        </a:path>
                      </a:pathLst>
                    </a:custGeom>
                    <a:solidFill>
                      <a:srgbClr val="262626"/>
                    </a:solidFill>
                    <a:ln w="0" cap="flat">
                      <a:noFill/>
                      <a:prstDash val="solid"/>
                      <a:miter/>
                    </a:ln>
                  </p:spPr>
                  <p:txBody>
                    <a:bodyPr rtlCol="0" anchor="ctr"/>
                    <a:lstStyle/>
                    <a:p>
                      <a:endParaRPr lang="en-US" sz="1050"/>
                    </a:p>
                  </p:txBody>
                </p:sp>
                <p:sp>
                  <p:nvSpPr>
                    <p:cNvPr id="461" name="Freeform: Shape 460">
                      <a:extLst>
                        <a:ext uri="{FF2B5EF4-FFF2-40B4-BE49-F238E27FC236}">
                          <a16:creationId xmlns:a16="http://schemas.microsoft.com/office/drawing/2014/main" id="{F38B5906-55CD-50F4-A3CF-566C6849D755}"/>
                        </a:ext>
                      </a:extLst>
                    </p:cNvPr>
                    <p:cNvSpPr/>
                    <p:nvPr/>
                  </p:nvSpPr>
                  <p:spPr>
                    <a:xfrm>
                      <a:off x="7295494" y="4800296"/>
                      <a:ext cx="34763" cy="34763"/>
                    </a:xfrm>
                    <a:custGeom>
                      <a:avLst/>
                      <a:gdLst>
                        <a:gd name="connsiteX0" fmla="*/ 5087 w 34763"/>
                        <a:gd name="connsiteY0" fmla="*/ 5087 h 34763"/>
                        <a:gd name="connsiteX1" fmla="*/ 29676 w 34763"/>
                        <a:gd name="connsiteY1" fmla="*/ 5087 h 34763"/>
                        <a:gd name="connsiteX2" fmla="*/ 29676 w 34763"/>
                        <a:gd name="connsiteY2" fmla="*/ 29676 h 34763"/>
                        <a:gd name="connsiteX3" fmla="*/ 5087 w 34763"/>
                        <a:gd name="connsiteY3" fmla="*/ 29676 h 34763"/>
                        <a:gd name="connsiteX4" fmla="*/ 5087 w 34763"/>
                        <a:gd name="connsiteY4" fmla="*/ 5087 h 3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3" h="34763">
                          <a:moveTo>
                            <a:pt x="5087" y="5087"/>
                          </a:moveTo>
                          <a:cubicBezTo>
                            <a:pt x="11870" y="-1696"/>
                            <a:pt x="22893" y="-1696"/>
                            <a:pt x="29676" y="5087"/>
                          </a:cubicBezTo>
                          <a:cubicBezTo>
                            <a:pt x="36459" y="11870"/>
                            <a:pt x="36459" y="22893"/>
                            <a:pt x="29676" y="29676"/>
                          </a:cubicBezTo>
                          <a:cubicBezTo>
                            <a:pt x="22893" y="36459"/>
                            <a:pt x="11870" y="36459"/>
                            <a:pt x="5087" y="29676"/>
                          </a:cubicBezTo>
                          <a:cubicBezTo>
                            <a:pt x="-1696" y="22893"/>
                            <a:pt x="-1696" y="11870"/>
                            <a:pt x="5087" y="5087"/>
                          </a:cubicBezTo>
                          <a:close/>
                        </a:path>
                      </a:pathLst>
                    </a:custGeom>
                    <a:solidFill>
                      <a:srgbClr val="262626"/>
                    </a:solidFill>
                    <a:ln w="0" cap="flat">
                      <a:noFill/>
                      <a:prstDash val="solid"/>
                      <a:miter/>
                    </a:ln>
                  </p:spPr>
                  <p:txBody>
                    <a:bodyPr rtlCol="0" anchor="ctr"/>
                    <a:lstStyle/>
                    <a:p>
                      <a:endParaRPr lang="en-US" sz="1050"/>
                    </a:p>
                  </p:txBody>
                </p:sp>
              </p:grpSp>
            </p:grpSp>
            <p:grpSp>
              <p:nvGrpSpPr>
                <p:cNvPr id="462" name="Graphic 410">
                  <a:extLst>
                    <a:ext uri="{FF2B5EF4-FFF2-40B4-BE49-F238E27FC236}">
                      <a16:creationId xmlns:a16="http://schemas.microsoft.com/office/drawing/2014/main" id="{4414F898-6507-DF32-CDA8-2557A937A5A3}"/>
                    </a:ext>
                  </a:extLst>
                </p:cNvPr>
                <p:cNvGrpSpPr/>
                <p:nvPr/>
              </p:nvGrpSpPr>
              <p:grpSpPr>
                <a:xfrm>
                  <a:off x="5138259" y="2333044"/>
                  <a:ext cx="401157" cy="341976"/>
                  <a:chOff x="5138259" y="2333044"/>
                  <a:chExt cx="401157" cy="341976"/>
                </a:xfrm>
              </p:grpSpPr>
              <p:grpSp>
                <p:nvGrpSpPr>
                  <p:cNvPr id="463" name="Graphic 410">
                    <a:extLst>
                      <a:ext uri="{FF2B5EF4-FFF2-40B4-BE49-F238E27FC236}">
                        <a16:creationId xmlns:a16="http://schemas.microsoft.com/office/drawing/2014/main" id="{55646219-66F8-65ED-CA3F-59A495FF5B5B}"/>
                      </a:ext>
                    </a:extLst>
                  </p:cNvPr>
                  <p:cNvGrpSpPr/>
                  <p:nvPr/>
                </p:nvGrpSpPr>
                <p:grpSpPr>
                  <a:xfrm>
                    <a:off x="5355336" y="2490940"/>
                    <a:ext cx="184080" cy="184080"/>
                    <a:chOff x="5355336" y="2490940"/>
                    <a:chExt cx="184080" cy="184080"/>
                  </a:xfrm>
                </p:grpSpPr>
                <p:sp>
                  <p:nvSpPr>
                    <p:cNvPr id="464" name="Freeform: Shape 463">
                      <a:extLst>
                        <a:ext uri="{FF2B5EF4-FFF2-40B4-BE49-F238E27FC236}">
                          <a16:creationId xmlns:a16="http://schemas.microsoft.com/office/drawing/2014/main" id="{9B6BE539-F056-8C44-6BB1-07ED98008E09}"/>
                        </a:ext>
                      </a:extLst>
                    </p:cNvPr>
                    <p:cNvSpPr/>
                    <p:nvPr/>
                  </p:nvSpPr>
                  <p:spPr>
                    <a:xfrm rot="-316800">
                      <a:off x="5362763" y="2498368"/>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4" y="169226"/>
                            <a:pt x="84613" y="169226"/>
                          </a:cubicBezTo>
                          <a:cubicBezTo>
                            <a:pt x="37883" y="169226"/>
                            <a:pt x="0" y="131344"/>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465" name="Freeform: Shape 464">
                      <a:extLst>
                        <a:ext uri="{FF2B5EF4-FFF2-40B4-BE49-F238E27FC236}">
                          <a16:creationId xmlns:a16="http://schemas.microsoft.com/office/drawing/2014/main" id="{18C3F20B-09A0-E0CC-2070-185AE0248C69}"/>
                        </a:ext>
                      </a:extLst>
                    </p:cNvPr>
                    <p:cNvSpPr/>
                    <p:nvPr/>
                  </p:nvSpPr>
                  <p:spPr>
                    <a:xfrm rot="-5078400">
                      <a:off x="5375058" y="2511318"/>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66" name="Graphic 410">
                    <a:extLst>
                      <a:ext uri="{FF2B5EF4-FFF2-40B4-BE49-F238E27FC236}">
                        <a16:creationId xmlns:a16="http://schemas.microsoft.com/office/drawing/2014/main" id="{76E0A42C-D3DB-44E8-4EA0-9AEB8A7E9698}"/>
                      </a:ext>
                    </a:extLst>
                  </p:cNvPr>
                  <p:cNvGrpSpPr/>
                  <p:nvPr/>
                </p:nvGrpSpPr>
                <p:grpSpPr>
                  <a:xfrm>
                    <a:off x="5138259" y="2333044"/>
                    <a:ext cx="214812" cy="183949"/>
                    <a:chOff x="5138259" y="2333044"/>
                    <a:chExt cx="214812" cy="183949"/>
                  </a:xfrm>
                  <a:solidFill>
                    <a:srgbClr val="262626"/>
                  </a:solidFill>
                </p:grpSpPr>
                <p:sp>
                  <p:nvSpPr>
                    <p:cNvPr id="467" name="Freeform: Shape 466">
                      <a:extLst>
                        <a:ext uri="{FF2B5EF4-FFF2-40B4-BE49-F238E27FC236}">
                          <a16:creationId xmlns:a16="http://schemas.microsoft.com/office/drawing/2014/main" id="{9B471529-8EB2-76E9-E981-8BDED11204F4}"/>
                        </a:ext>
                      </a:extLst>
                    </p:cNvPr>
                    <p:cNvSpPr/>
                    <p:nvPr/>
                  </p:nvSpPr>
                  <p:spPr>
                    <a:xfrm>
                      <a:off x="5318291" y="2482214"/>
                      <a:ext cx="34780" cy="34780"/>
                    </a:xfrm>
                    <a:custGeom>
                      <a:avLst/>
                      <a:gdLst>
                        <a:gd name="connsiteX0" fmla="*/ 30781 w 34780"/>
                        <a:gd name="connsiteY0" fmla="*/ 28471 h 34780"/>
                        <a:gd name="connsiteX1" fmla="*/ 28471 w 34780"/>
                        <a:gd name="connsiteY1" fmla="*/ 4000 h 34780"/>
                        <a:gd name="connsiteX2" fmla="*/ 4000 w 34780"/>
                        <a:gd name="connsiteY2" fmla="*/ 6309 h 34780"/>
                        <a:gd name="connsiteX3" fmla="*/ 6309 w 34780"/>
                        <a:gd name="connsiteY3" fmla="*/ 30781 h 34780"/>
                        <a:gd name="connsiteX4" fmla="*/ 30781 w 34780"/>
                        <a:gd name="connsiteY4" fmla="*/ 28471 h 3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80">
                          <a:moveTo>
                            <a:pt x="30781" y="28471"/>
                          </a:moveTo>
                          <a:cubicBezTo>
                            <a:pt x="36921" y="21074"/>
                            <a:pt x="35868" y="10110"/>
                            <a:pt x="28471" y="4000"/>
                          </a:cubicBezTo>
                          <a:cubicBezTo>
                            <a:pt x="21074" y="-2140"/>
                            <a:pt x="10110" y="-1088"/>
                            <a:pt x="4000" y="6309"/>
                          </a:cubicBezTo>
                          <a:cubicBezTo>
                            <a:pt x="-2140" y="13706"/>
                            <a:pt x="-1088" y="24670"/>
                            <a:pt x="6309" y="30781"/>
                          </a:cubicBezTo>
                          <a:cubicBezTo>
                            <a:pt x="13706" y="36921"/>
                            <a:pt x="24670" y="35868"/>
                            <a:pt x="30781" y="28471"/>
                          </a:cubicBezTo>
                          <a:close/>
                        </a:path>
                      </a:pathLst>
                    </a:custGeom>
                    <a:solidFill>
                      <a:srgbClr val="262626"/>
                    </a:solidFill>
                    <a:ln w="0" cap="flat">
                      <a:noFill/>
                      <a:prstDash val="solid"/>
                      <a:miter/>
                    </a:ln>
                  </p:spPr>
                  <p:txBody>
                    <a:bodyPr rtlCol="0" anchor="ctr"/>
                    <a:lstStyle/>
                    <a:p>
                      <a:endParaRPr lang="en-US" sz="1050"/>
                    </a:p>
                  </p:txBody>
                </p:sp>
                <p:sp>
                  <p:nvSpPr>
                    <p:cNvPr id="468" name="Freeform: Shape 467">
                      <a:extLst>
                        <a:ext uri="{FF2B5EF4-FFF2-40B4-BE49-F238E27FC236}">
                          <a16:creationId xmlns:a16="http://schemas.microsoft.com/office/drawing/2014/main" id="{16B1E92D-E8AA-CD84-CBBE-F0F8BE22D3D6}"/>
                        </a:ext>
                      </a:extLst>
                    </p:cNvPr>
                    <p:cNvSpPr/>
                    <p:nvPr/>
                  </p:nvSpPr>
                  <p:spPr>
                    <a:xfrm>
                      <a:off x="5258296" y="2432481"/>
                      <a:ext cx="34780" cy="34780"/>
                    </a:xfrm>
                    <a:custGeom>
                      <a:avLst/>
                      <a:gdLst>
                        <a:gd name="connsiteX0" fmla="*/ 30781 w 34780"/>
                        <a:gd name="connsiteY0" fmla="*/ 28471 h 34780"/>
                        <a:gd name="connsiteX1" fmla="*/ 28471 w 34780"/>
                        <a:gd name="connsiteY1" fmla="*/ 4000 h 34780"/>
                        <a:gd name="connsiteX2" fmla="*/ 4000 w 34780"/>
                        <a:gd name="connsiteY2" fmla="*/ 6309 h 34780"/>
                        <a:gd name="connsiteX3" fmla="*/ 6309 w 34780"/>
                        <a:gd name="connsiteY3" fmla="*/ 30781 h 34780"/>
                        <a:gd name="connsiteX4" fmla="*/ 30781 w 34780"/>
                        <a:gd name="connsiteY4" fmla="*/ 28471 h 3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80">
                          <a:moveTo>
                            <a:pt x="30781" y="28471"/>
                          </a:moveTo>
                          <a:cubicBezTo>
                            <a:pt x="36921" y="21074"/>
                            <a:pt x="35868" y="10110"/>
                            <a:pt x="28471" y="4000"/>
                          </a:cubicBezTo>
                          <a:cubicBezTo>
                            <a:pt x="21074" y="-2140"/>
                            <a:pt x="10110" y="-1088"/>
                            <a:pt x="4000" y="6309"/>
                          </a:cubicBezTo>
                          <a:cubicBezTo>
                            <a:pt x="-2140" y="13706"/>
                            <a:pt x="-1088" y="24670"/>
                            <a:pt x="6309" y="30781"/>
                          </a:cubicBezTo>
                          <a:cubicBezTo>
                            <a:pt x="13706" y="36921"/>
                            <a:pt x="24670" y="35868"/>
                            <a:pt x="30781" y="28471"/>
                          </a:cubicBezTo>
                          <a:close/>
                        </a:path>
                      </a:pathLst>
                    </a:custGeom>
                    <a:solidFill>
                      <a:srgbClr val="262626"/>
                    </a:solidFill>
                    <a:ln w="0" cap="flat">
                      <a:noFill/>
                      <a:prstDash val="solid"/>
                      <a:miter/>
                    </a:ln>
                  </p:spPr>
                  <p:txBody>
                    <a:bodyPr rtlCol="0" anchor="ctr"/>
                    <a:lstStyle/>
                    <a:p>
                      <a:endParaRPr lang="en-US" sz="1050"/>
                    </a:p>
                  </p:txBody>
                </p:sp>
                <p:sp>
                  <p:nvSpPr>
                    <p:cNvPr id="469" name="Freeform: Shape 468">
                      <a:extLst>
                        <a:ext uri="{FF2B5EF4-FFF2-40B4-BE49-F238E27FC236}">
                          <a16:creationId xmlns:a16="http://schemas.microsoft.com/office/drawing/2014/main" id="{20BAAC47-D8D4-21E6-9914-024F18AB7175}"/>
                        </a:ext>
                      </a:extLst>
                    </p:cNvPr>
                    <p:cNvSpPr/>
                    <p:nvPr/>
                  </p:nvSpPr>
                  <p:spPr>
                    <a:xfrm>
                      <a:off x="5198271" y="2382777"/>
                      <a:ext cx="34780" cy="34780"/>
                    </a:xfrm>
                    <a:custGeom>
                      <a:avLst/>
                      <a:gdLst>
                        <a:gd name="connsiteX0" fmla="*/ 30781 w 34780"/>
                        <a:gd name="connsiteY0" fmla="*/ 28471 h 34780"/>
                        <a:gd name="connsiteX1" fmla="*/ 28471 w 34780"/>
                        <a:gd name="connsiteY1" fmla="*/ 4000 h 34780"/>
                        <a:gd name="connsiteX2" fmla="*/ 4000 w 34780"/>
                        <a:gd name="connsiteY2" fmla="*/ 6309 h 34780"/>
                        <a:gd name="connsiteX3" fmla="*/ 6309 w 34780"/>
                        <a:gd name="connsiteY3" fmla="*/ 30781 h 34780"/>
                        <a:gd name="connsiteX4" fmla="*/ 30781 w 34780"/>
                        <a:gd name="connsiteY4" fmla="*/ 28471 h 34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0" h="34780">
                          <a:moveTo>
                            <a:pt x="30781" y="28471"/>
                          </a:moveTo>
                          <a:cubicBezTo>
                            <a:pt x="36921" y="21074"/>
                            <a:pt x="35868" y="10110"/>
                            <a:pt x="28471" y="4000"/>
                          </a:cubicBezTo>
                          <a:cubicBezTo>
                            <a:pt x="21074" y="-2140"/>
                            <a:pt x="10110" y="-1088"/>
                            <a:pt x="4000" y="6309"/>
                          </a:cubicBezTo>
                          <a:cubicBezTo>
                            <a:pt x="-2140" y="13706"/>
                            <a:pt x="-1088" y="24670"/>
                            <a:pt x="6309" y="30781"/>
                          </a:cubicBezTo>
                          <a:cubicBezTo>
                            <a:pt x="13706" y="36921"/>
                            <a:pt x="24670" y="35868"/>
                            <a:pt x="30781" y="28471"/>
                          </a:cubicBezTo>
                          <a:close/>
                        </a:path>
                      </a:pathLst>
                    </a:custGeom>
                    <a:solidFill>
                      <a:srgbClr val="262626"/>
                    </a:solidFill>
                    <a:ln w="0" cap="flat">
                      <a:noFill/>
                      <a:prstDash val="solid"/>
                      <a:miter/>
                    </a:ln>
                  </p:spPr>
                  <p:txBody>
                    <a:bodyPr rtlCol="0" anchor="ctr"/>
                    <a:lstStyle/>
                    <a:p>
                      <a:endParaRPr lang="en-US" sz="1050"/>
                    </a:p>
                  </p:txBody>
                </p:sp>
                <p:sp>
                  <p:nvSpPr>
                    <p:cNvPr id="470" name="Freeform: Shape 469">
                      <a:extLst>
                        <a:ext uri="{FF2B5EF4-FFF2-40B4-BE49-F238E27FC236}">
                          <a16:creationId xmlns:a16="http://schemas.microsoft.com/office/drawing/2014/main" id="{2894A7FF-0499-82D4-39F6-4F07E0DE62F4}"/>
                        </a:ext>
                      </a:extLst>
                    </p:cNvPr>
                    <p:cNvSpPr/>
                    <p:nvPr/>
                  </p:nvSpPr>
                  <p:spPr>
                    <a:xfrm>
                      <a:off x="5138259" y="2333044"/>
                      <a:ext cx="34768" cy="34768"/>
                    </a:xfrm>
                    <a:custGeom>
                      <a:avLst/>
                      <a:gdLst>
                        <a:gd name="connsiteX0" fmla="*/ 30769 w 34768"/>
                        <a:gd name="connsiteY0" fmla="*/ 28471 h 34768"/>
                        <a:gd name="connsiteX1" fmla="*/ 28459 w 34768"/>
                        <a:gd name="connsiteY1" fmla="*/ 4000 h 34768"/>
                        <a:gd name="connsiteX2" fmla="*/ 3987 w 34768"/>
                        <a:gd name="connsiteY2" fmla="*/ 6309 h 34768"/>
                        <a:gd name="connsiteX3" fmla="*/ 6297 w 34768"/>
                        <a:gd name="connsiteY3" fmla="*/ 30781 h 34768"/>
                        <a:gd name="connsiteX4" fmla="*/ 30769 w 34768"/>
                        <a:gd name="connsiteY4" fmla="*/ 28471 h 34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8" h="34768">
                          <a:moveTo>
                            <a:pt x="30769" y="28471"/>
                          </a:moveTo>
                          <a:cubicBezTo>
                            <a:pt x="36909" y="21074"/>
                            <a:pt x="35856" y="10110"/>
                            <a:pt x="28459" y="4000"/>
                          </a:cubicBezTo>
                          <a:cubicBezTo>
                            <a:pt x="21062" y="-2140"/>
                            <a:pt x="10098" y="-1088"/>
                            <a:pt x="3987" y="6309"/>
                          </a:cubicBezTo>
                          <a:cubicBezTo>
                            <a:pt x="-2123" y="13706"/>
                            <a:pt x="-1100" y="24670"/>
                            <a:pt x="6297" y="30781"/>
                          </a:cubicBezTo>
                          <a:cubicBezTo>
                            <a:pt x="13694" y="36892"/>
                            <a:pt x="24658" y="35868"/>
                            <a:pt x="30769" y="28471"/>
                          </a:cubicBezTo>
                          <a:close/>
                        </a:path>
                      </a:pathLst>
                    </a:custGeom>
                    <a:solidFill>
                      <a:srgbClr val="262626"/>
                    </a:solidFill>
                    <a:ln w="0" cap="flat">
                      <a:noFill/>
                      <a:prstDash val="solid"/>
                      <a:miter/>
                    </a:ln>
                  </p:spPr>
                  <p:txBody>
                    <a:bodyPr rtlCol="0" anchor="ctr"/>
                    <a:lstStyle/>
                    <a:p>
                      <a:endParaRPr lang="en-US" sz="1050"/>
                    </a:p>
                  </p:txBody>
                </p:sp>
              </p:grpSp>
            </p:grpSp>
            <p:grpSp>
              <p:nvGrpSpPr>
                <p:cNvPr id="471" name="Graphic 410">
                  <a:extLst>
                    <a:ext uri="{FF2B5EF4-FFF2-40B4-BE49-F238E27FC236}">
                      <a16:creationId xmlns:a16="http://schemas.microsoft.com/office/drawing/2014/main" id="{3A838921-5AAD-B8F2-CA1C-3670F2C1CEC2}"/>
                    </a:ext>
                  </a:extLst>
                </p:cNvPr>
                <p:cNvGrpSpPr/>
                <p:nvPr/>
              </p:nvGrpSpPr>
              <p:grpSpPr>
                <a:xfrm>
                  <a:off x="4336231" y="1634678"/>
                  <a:ext cx="935704" cy="935704"/>
                  <a:chOff x="4336231" y="1634678"/>
                  <a:chExt cx="935704" cy="935704"/>
                </a:xfrm>
              </p:grpSpPr>
              <p:sp>
                <p:nvSpPr>
                  <p:cNvPr id="472" name="Freeform: Shape 471">
                    <a:extLst>
                      <a:ext uri="{FF2B5EF4-FFF2-40B4-BE49-F238E27FC236}">
                        <a16:creationId xmlns:a16="http://schemas.microsoft.com/office/drawing/2014/main" id="{ED425788-0D70-9C65-384C-C5026070FA70}"/>
                      </a:ext>
                    </a:extLst>
                  </p:cNvPr>
                  <p:cNvSpPr/>
                  <p:nvPr/>
                </p:nvSpPr>
                <p:spPr>
                  <a:xfrm rot="-2700000">
                    <a:off x="4473261" y="1771708"/>
                    <a:ext cx="661642" cy="661642"/>
                  </a:xfrm>
                  <a:custGeom>
                    <a:avLst/>
                    <a:gdLst>
                      <a:gd name="connsiteX0" fmla="*/ 661643 w 661642"/>
                      <a:gd name="connsiteY0" fmla="*/ 330821 h 661642"/>
                      <a:gd name="connsiteX1" fmla="*/ 330821 w 661642"/>
                      <a:gd name="connsiteY1" fmla="*/ 661643 h 661642"/>
                      <a:gd name="connsiteX2" fmla="*/ 0 w 661642"/>
                      <a:gd name="connsiteY2" fmla="*/ 330821 h 661642"/>
                      <a:gd name="connsiteX3" fmla="*/ 330821 w 661642"/>
                      <a:gd name="connsiteY3" fmla="*/ 0 h 661642"/>
                      <a:gd name="connsiteX4" fmla="*/ 661643 w 661642"/>
                      <a:gd name="connsiteY4" fmla="*/ 330821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1"/>
                        </a:moveTo>
                        <a:cubicBezTo>
                          <a:pt x="661643" y="513529"/>
                          <a:pt x="513529" y="661643"/>
                          <a:pt x="330821" y="661643"/>
                        </a:cubicBezTo>
                        <a:cubicBezTo>
                          <a:pt x="148114" y="661643"/>
                          <a:pt x="0" y="513529"/>
                          <a:pt x="0" y="330821"/>
                        </a:cubicBezTo>
                        <a:cubicBezTo>
                          <a:pt x="0" y="148114"/>
                          <a:pt x="148114" y="0"/>
                          <a:pt x="330821" y="0"/>
                        </a:cubicBezTo>
                        <a:cubicBezTo>
                          <a:pt x="513529" y="0"/>
                          <a:pt x="661643" y="148114"/>
                          <a:pt x="661643" y="330821"/>
                        </a:cubicBezTo>
                        <a:close/>
                      </a:path>
                    </a:pathLst>
                  </a:custGeom>
                  <a:solidFill>
                    <a:srgbClr val="33AFEA"/>
                  </a:solidFill>
                  <a:ln w="0" cap="flat">
                    <a:noFill/>
                    <a:prstDash val="solid"/>
                    <a:miter/>
                  </a:ln>
                </p:spPr>
                <p:txBody>
                  <a:bodyPr rtlCol="0" anchor="ctr"/>
                  <a:lstStyle/>
                  <a:p>
                    <a:endParaRPr lang="en-US" sz="1050"/>
                  </a:p>
                </p:txBody>
              </p:sp>
              <p:sp>
                <p:nvSpPr>
                  <p:cNvPr id="473" name="Freeform: Shape 472">
                    <a:extLst>
                      <a:ext uri="{FF2B5EF4-FFF2-40B4-BE49-F238E27FC236}">
                        <a16:creationId xmlns:a16="http://schemas.microsoft.com/office/drawing/2014/main" id="{056D69B6-1290-AB7E-81E2-6D854B4E4C40}"/>
                      </a:ext>
                    </a:extLst>
                  </p:cNvPr>
                  <p:cNvSpPr/>
                  <p:nvPr/>
                </p:nvSpPr>
                <p:spPr>
                  <a:xfrm rot="-2700000">
                    <a:off x="4565258" y="1864785"/>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sp>
                <p:nvSpPr>
                  <p:cNvPr id="474" name="Freeform: Shape 473">
                    <a:extLst>
                      <a:ext uri="{FF2B5EF4-FFF2-40B4-BE49-F238E27FC236}">
                        <a16:creationId xmlns:a16="http://schemas.microsoft.com/office/drawing/2014/main" id="{859F9F74-5460-F79D-8CD4-8299526F2F81}"/>
                      </a:ext>
                    </a:extLst>
                  </p:cNvPr>
                  <p:cNvSpPr/>
                  <p:nvPr/>
                </p:nvSpPr>
                <p:spPr>
                  <a:xfrm rot="-2700000">
                    <a:off x="4566324" y="1864771"/>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nvGrpSpPr>
                <p:cNvPr id="475" name="Graphic 410">
                  <a:extLst>
                    <a:ext uri="{FF2B5EF4-FFF2-40B4-BE49-F238E27FC236}">
                      <a16:creationId xmlns:a16="http://schemas.microsoft.com/office/drawing/2014/main" id="{B3EE46E4-7AB3-5D42-4501-10F29888FEBC}"/>
                    </a:ext>
                  </a:extLst>
                </p:cNvPr>
                <p:cNvGrpSpPr/>
                <p:nvPr/>
              </p:nvGrpSpPr>
              <p:grpSpPr>
                <a:xfrm>
                  <a:off x="4926200" y="3075294"/>
                  <a:ext cx="205653" cy="205653"/>
                  <a:chOff x="4926200" y="3075294"/>
                  <a:chExt cx="205653" cy="205653"/>
                </a:xfrm>
              </p:grpSpPr>
              <p:sp>
                <p:nvSpPr>
                  <p:cNvPr id="476" name="Freeform: Shape 475">
                    <a:extLst>
                      <a:ext uri="{FF2B5EF4-FFF2-40B4-BE49-F238E27FC236}">
                        <a16:creationId xmlns:a16="http://schemas.microsoft.com/office/drawing/2014/main" id="{6C98D6D0-BD55-D4B8-9123-B65AAEBFDBD0}"/>
                      </a:ext>
                    </a:extLst>
                  </p:cNvPr>
                  <p:cNvSpPr/>
                  <p:nvPr/>
                </p:nvSpPr>
                <p:spPr>
                  <a:xfrm rot="-4545601">
                    <a:off x="4944414" y="3093507"/>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4" y="169226"/>
                          <a:pt x="84613" y="169226"/>
                        </a:cubicBezTo>
                        <a:cubicBezTo>
                          <a:pt x="37883" y="169226"/>
                          <a:pt x="0" y="131344"/>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477" name="Freeform: Shape 476">
                    <a:extLst>
                      <a:ext uri="{FF2B5EF4-FFF2-40B4-BE49-F238E27FC236}">
                        <a16:creationId xmlns:a16="http://schemas.microsoft.com/office/drawing/2014/main" id="{2A83F88D-815E-C866-DF87-F77AF66C6DC9}"/>
                      </a:ext>
                    </a:extLst>
                  </p:cNvPr>
                  <p:cNvSpPr/>
                  <p:nvPr/>
                </p:nvSpPr>
                <p:spPr>
                  <a:xfrm rot="-685202">
                    <a:off x="4957428" y="3105747"/>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78" name="Graphic 410">
                  <a:extLst>
                    <a:ext uri="{FF2B5EF4-FFF2-40B4-BE49-F238E27FC236}">
                      <a16:creationId xmlns:a16="http://schemas.microsoft.com/office/drawing/2014/main" id="{46C4E717-FE9A-3E08-1243-4C5EF6AB4CD9}"/>
                    </a:ext>
                  </a:extLst>
                </p:cNvPr>
                <p:cNvGrpSpPr/>
                <p:nvPr/>
              </p:nvGrpSpPr>
              <p:grpSpPr>
                <a:xfrm>
                  <a:off x="4629443" y="3151590"/>
                  <a:ext cx="268415" cy="42206"/>
                  <a:chOff x="4629443" y="3151590"/>
                  <a:chExt cx="268415" cy="42206"/>
                </a:xfrm>
                <a:solidFill>
                  <a:srgbClr val="262626"/>
                </a:solidFill>
              </p:grpSpPr>
              <p:sp>
                <p:nvSpPr>
                  <p:cNvPr id="479" name="Freeform: Shape 478">
                    <a:extLst>
                      <a:ext uri="{FF2B5EF4-FFF2-40B4-BE49-F238E27FC236}">
                        <a16:creationId xmlns:a16="http://schemas.microsoft.com/office/drawing/2014/main" id="{B7096078-F68F-6BA5-0370-211DF087ED56}"/>
                      </a:ext>
                    </a:extLst>
                  </p:cNvPr>
                  <p:cNvSpPr/>
                  <p:nvPr/>
                </p:nvSpPr>
                <p:spPr>
                  <a:xfrm>
                    <a:off x="4863109" y="3159046"/>
                    <a:ext cx="34750" cy="34750"/>
                  </a:xfrm>
                  <a:custGeom>
                    <a:avLst/>
                    <a:gdLst>
                      <a:gd name="connsiteX0" fmla="*/ 34742 w 34750"/>
                      <a:gd name="connsiteY0" fmla="*/ 17931 h 34750"/>
                      <a:gd name="connsiteX1" fmla="*/ 17931 w 34750"/>
                      <a:gd name="connsiteY1" fmla="*/ 8 h 34750"/>
                      <a:gd name="connsiteX2" fmla="*/ 8 w 34750"/>
                      <a:gd name="connsiteY2" fmla="*/ 16820 h 34750"/>
                      <a:gd name="connsiteX3" fmla="*/ 16820 w 34750"/>
                      <a:gd name="connsiteY3" fmla="*/ 34742 h 34750"/>
                      <a:gd name="connsiteX4" fmla="*/ 34742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34742" y="17931"/>
                        </a:moveTo>
                        <a:cubicBezTo>
                          <a:pt x="35035" y="8341"/>
                          <a:pt x="27521" y="301"/>
                          <a:pt x="17931" y="8"/>
                        </a:cubicBezTo>
                        <a:cubicBezTo>
                          <a:pt x="8341" y="-284"/>
                          <a:pt x="301" y="7230"/>
                          <a:pt x="8" y="16820"/>
                        </a:cubicBezTo>
                        <a:cubicBezTo>
                          <a:pt x="-284" y="26410"/>
                          <a:pt x="7230" y="34450"/>
                          <a:pt x="16820" y="34742"/>
                        </a:cubicBezTo>
                        <a:cubicBezTo>
                          <a:pt x="26410" y="35035"/>
                          <a:pt x="34450" y="27521"/>
                          <a:pt x="34742" y="17931"/>
                        </a:cubicBezTo>
                        <a:close/>
                      </a:path>
                    </a:pathLst>
                  </a:custGeom>
                  <a:solidFill>
                    <a:srgbClr val="262626"/>
                  </a:solidFill>
                  <a:ln w="0" cap="flat">
                    <a:noFill/>
                    <a:prstDash val="solid"/>
                    <a:miter/>
                  </a:ln>
                </p:spPr>
                <p:txBody>
                  <a:bodyPr rtlCol="0" anchor="ctr"/>
                  <a:lstStyle/>
                  <a:p>
                    <a:endParaRPr lang="en-US" sz="1050"/>
                  </a:p>
                </p:txBody>
              </p:sp>
              <p:sp>
                <p:nvSpPr>
                  <p:cNvPr id="480" name="Freeform: Shape 479">
                    <a:extLst>
                      <a:ext uri="{FF2B5EF4-FFF2-40B4-BE49-F238E27FC236}">
                        <a16:creationId xmlns:a16="http://schemas.microsoft.com/office/drawing/2014/main" id="{BE6E5B3A-6EE5-CC9D-E7FF-A221DD3255BD}"/>
                      </a:ext>
                    </a:extLst>
                  </p:cNvPr>
                  <p:cNvSpPr/>
                  <p:nvPr/>
                </p:nvSpPr>
                <p:spPr>
                  <a:xfrm>
                    <a:off x="4785220" y="3156560"/>
                    <a:ext cx="34750" cy="34750"/>
                  </a:xfrm>
                  <a:custGeom>
                    <a:avLst/>
                    <a:gdLst>
                      <a:gd name="connsiteX0" fmla="*/ 34742 w 34750"/>
                      <a:gd name="connsiteY0" fmla="*/ 17931 h 34750"/>
                      <a:gd name="connsiteX1" fmla="*/ 17931 w 34750"/>
                      <a:gd name="connsiteY1" fmla="*/ 8 h 34750"/>
                      <a:gd name="connsiteX2" fmla="*/ 8 w 34750"/>
                      <a:gd name="connsiteY2" fmla="*/ 16820 h 34750"/>
                      <a:gd name="connsiteX3" fmla="*/ 16820 w 34750"/>
                      <a:gd name="connsiteY3" fmla="*/ 34742 h 34750"/>
                      <a:gd name="connsiteX4" fmla="*/ 34742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34742" y="17931"/>
                        </a:moveTo>
                        <a:cubicBezTo>
                          <a:pt x="35035" y="8341"/>
                          <a:pt x="27521" y="301"/>
                          <a:pt x="17931" y="8"/>
                        </a:cubicBezTo>
                        <a:cubicBezTo>
                          <a:pt x="8341" y="-284"/>
                          <a:pt x="301" y="7230"/>
                          <a:pt x="8" y="16820"/>
                        </a:cubicBezTo>
                        <a:cubicBezTo>
                          <a:pt x="-284" y="26410"/>
                          <a:pt x="7230" y="34450"/>
                          <a:pt x="16820" y="34742"/>
                        </a:cubicBezTo>
                        <a:cubicBezTo>
                          <a:pt x="26410" y="35035"/>
                          <a:pt x="34450" y="27521"/>
                          <a:pt x="34742" y="17931"/>
                        </a:cubicBezTo>
                        <a:close/>
                      </a:path>
                    </a:pathLst>
                  </a:custGeom>
                  <a:solidFill>
                    <a:srgbClr val="262626"/>
                  </a:solidFill>
                  <a:ln w="0" cap="flat">
                    <a:noFill/>
                    <a:prstDash val="solid"/>
                    <a:miter/>
                  </a:ln>
                </p:spPr>
                <p:txBody>
                  <a:bodyPr rtlCol="0" anchor="ctr"/>
                  <a:lstStyle/>
                  <a:p>
                    <a:endParaRPr lang="en-US" sz="1050"/>
                  </a:p>
                </p:txBody>
              </p:sp>
              <p:sp>
                <p:nvSpPr>
                  <p:cNvPr id="481" name="Freeform: Shape 480">
                    <a:extLst>
                      <a:ext uri="{FF2B5EF4-FFF2-40B4-BE49-F238E27FC236}">
                        <a16:creationId xmlns:a16="http://schemas.microsoft.com/office/drawing/2014/main" id="{25AD2F80-6167-CC3D-21DD-9441A813BB93}"/>
                      </a:ext>
                    </a:extLst>
                  </p:cNvPr>
                  <p:cNvSpPr/>
                  <p:nvPr/>
                </p:nvSpPr>
                <p:spPr>
                  <a:xfrm>
                    <a:off x="4707332" y="3154075"/>
                    <a:ext cx="34750" cy="34750"/>
                  </a:xfrm>
                  <a:custGeom>
                    <a:avLst/>
                    <a:gdLst>
                      <a:gd name="connsiteX0" fmla="*/ 34742 w 34750"/>
                      <a:gd name="connsiteY0" fmla="*/ 17931 h 34750"/>
                      <a:gd name="connsiteX1" fmla="*/ 17931 w 34750"/>
                      <a:gd name="connsiteY1" fmla="*/ 8 h 34750"/>
                      <a:gd name="connsiteX2" fmla="*/ 8 w 34750"/>
                      <a:gd name="connsiteY2" fmla="*/ 16820 h 34750"/>
                      <a:gd name="connsiteX3" fmla="*/ 16820 w 34750"/>
                      <a:gd name="connsiteY3" fmla="*/ 34742 h 34750"/>
                      <a:gd name="connsiteX4" fmla="*/ 34742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34742" y="17931"/>
                        </a:moveTo>
                        <a:cubicBezTo>
                          <a:pt x="35035" y="8341"/>
                          <a:pt x="27521" y="301"/>
                          <a:pt x="17931" y="8"/>
                        </a:cubicBezTo>
                        <a:cubicBezTo>
                          <a:pt x="8341" y="-284"/>
                          <a:pt x="301" y="7230"/>
                          <a:pt x="8" y="16820"/>
                        </a:cubicBezTo>
                        <a:cubicBezTo>
                          <a:pt x="-284" y="26410"/>
                          <a:pt x="7230" y="34450"/>
                          <a:pt x="16820" y="34742"/>
                        </a:cubicBezTo>
                        <a:cubicBezTo>
                          <a:pt x="26410" y="35035"/>
                          <a:pt x="34450" y="27521"/>
                          <a:pt x="34742" y="17931"/>
                        </a:cubicBezTo>
                        <a:close/>
                      </a:path>
                    </a:pathLst>
                  </a:custGeom>
                  <a:solidFill>
                    <a:srgbClr val="262626"/>
                  </a:solidFill>
                  <a:ln w="0" cap="flat">
                    <a:noFill/>
                    <a:prstDash val="solid"/>
                    <a:miter/>
                  </a:ln>
                </p:spPr>
                <p:txBody>
                  <a:bodyPr rtlCol="0" anchor="ctr"/>
                  <a:lstStyle/>
                  <a:p>
                    <a:endParaRPr lang="en-US" sz="1050"/>
                  </a:p>
                </p:txBody>
              </p:sp>
              <p:sp>
                <p:nvSpPr>
                  <p:cNvPr id="482" name="Freeform: Shape 481">
                    <a:extLst>
                      <a:ext uri="{FF2B5EF4-FFF2-40B4-BE49-F238E27FC236}">
                        <a16:creationId xmlns:a16="http://schemas.microsoft.com/office/drawing/2014/main" id="{BAE17AFD-C213-AD02-6E63-D1B6B66D46D9}"/>
                      </a:ext>
                    </a:extLst>
                  </p:cNvPr>
                  <p:cNvSpPr/>
                  <p:nvPr/>
                </p:nvSpPr>
                <p:spPr>
                  <a:xfrm>
                    <a:off x="4629443" y="3151590"/>
                    <a:ext cx="34750" cy="34750"/>
                  </a:xfrm>
                  <a:custGeom>
                    <a:avLst/>
                    <a:gdLst>
                      <a:gd name="connsiteX0" fmla="*/ 34742 w 34750"/>
                      <a:gd name="connsiteY0" fmla="*/ 17931 h 34750"/>
                      <a:gd name="connsiteX1" fmla="*/ 17931 w 34750"/>
                      <a:gd name="connsiteY1" fmla="*/ 8 h 34750"/>
                      <a:gd name="connsiteX2" fmla="*/ 8 w 34750"/>
                      <a:gd name="connsiteY2" fmla="*/ 16820 h 34750"/>
                      <a:gd name="connsiteX3" fmla="*/ 16820 w 34750"/>
                      <a:gd name="connsiteY3" fmla="*/ 34742 h 34750"/>
                      <a:gd name="connsiteX4" fmla="*/ 34742 w 34750"/>
                      <a:gd name="connsiteY4" fmla="*/ 17931 h 3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 h="34750">
                        <a:moveTo>
                          <a:pt x="34742" y="17931"/>
                        </a:moveTo>
                        <a:cubicBezTo>
                          <a:pt x="35035" y="8341"/>
                          <a:pt x="27521" y="301"/>
                          <a:pt x="17931" y="8"/>
                        </a:cubicBezTo>
                        <a:cubicBezTo>
                          <a:pt x="8341" y="-284"/>
                          <a:pt x="301" y="7230"/>
                          <a:pt x="8" y="16820"/>
                        </a:cubicBezTo>
                        <a:cubicBezTo>
                          <a:pt x="-284" y="26410"/>
                          <a:pt x="7230" y="34450"/>
                          <a:pt x="16820" y="34742"/>
                        </a:cubicBezTo>
                        <a:cubicBezTo>
                          <a:pt x="26410" y="35035"/>
                          <a:pt x="34450" y="27521"/>
                          <a:pt x="34742" y="17931"/>
                        </a:cubicBezTo>
                        <a:close/>
                      </a:path>
                    </a:pathLst>
                  </a:custGeom>
                  <a:solidFill>
                    <a:srgbClr val="262626"/>
                  </a:solidFill>
                  <a:ln w="0" cap="flat">
                    <a:noFill/>
                    <a:prstDash val="solid"/>
                    <a:miter/>
                  </a:ln>
                </p:spPr>
                <p:txBody>
                  <a:bodyPr rtlCol="0" anchor="ctr"/>
                  <a:lstStyle/>
                  <a:p>
                    <a:endParaRPr lang="en-US" sz="1050"/>
                  </a:p>
                </p:txBody>
              </p:sp>
            </p:grpSp>
            <p:grpSp>
              <p:nvGrpSpPr>
                <p:cNvPr id="483" name="Graphic 410">
                  <a:extLst>
                    <a:ext uri="{FF2B5EF4-FFF2-40B4-BE49-F238E27FC236}">
                      <a16:creationId xmlns:a16="http://schemas.microsoft.com/office/drawing/2014/main" id="{0645B04C-5AF4-BC82-4123-CADA3669AA20}"/>
                    </a:ext>
                  </a:extLst>
                </p:cNvPr>
                <p:cNvGrpSpPr/>
                <p:nvPr/>
              </p:nvGrpSpPr>
              <p:grpSpPr>
                <a:xfrm>
                  <a:off x="3846182" y="2791043"/>
                  <a:ext cx="661642" cy="661642"/>
                  <a:chOff x="3846182" y="2791043"/>
                  <a:chExt cx="661642" cy="661642"/>
                </a:xfrm>
              </p:grpSpPr>
              <p:sp>
                <p:nvSpPr>
                  <p:cNvPr id="484" name="Freeform: Shape 483">
                    <a:extLst>
                      <a:ext uri="{FF2B5EF4-FFF2-40B4-BE49-F238E27FC236}">
                        <a16:creationId xmlns:a16="http://schemas.microsoft.com/office/drawing/2014/main" id="{BC4B5CCE-B478-5BD2-2905-7C75A75348BC}"/>
                      </a:ext>
                    </a:extLst>
                  </p:cNvPr>
                  <p:cNvSpPr/>
                  <p:nvPr/>
                </p:nvSpPr>
                <p:spPr>
                  <a:xfrm>
                    <a:off x="3846182" y="2791043"/>
                    <a:ext cx="661642" cy="661642"/>
                  </a:xfrm>
                  <a:custGeom>
                    <a:avLst/>
                    <a:gdLst>
                      <a:gd name="connsiteX0" fmla="*/ 661643 w 661642"/>
                      <a:gd name="connsiteY0" fmla="*/ 330821 h 661642"/>
                      <a:gd name="connsiteX1" fmla="*/ 330821 w 661642"/>
                      <a:gd name="connsiteY1" fmla="*/ 661643 h 661642"/>
                      <a:gd name="connsiteX2" fmla="*/ 0 w 661642"/>
                      <a:gd name="connsiteY2" fmla="*/ 330821 h 661642"/>
                      <a:gd name="connsiteX3" fmla="*/ 330821 w 661642"/>
                      <a:gd name="connsiteY3" fmla="*/ 0 h 661642"/>
                      <a:gd name="connsiteX4" fmla="*/ 661643 w 661642"/>
                      <a:gd name="connsiteY4" fmla="*/ 330821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1"/>
                        </a:moveTo>
                        <a:cubicBezTo>
                          <a:pt x="661643" y="513529"/>
                          <a:pt x="513529" y="661643"/>
                          <a:pt x="330821" y="661643"/>
                        </a:cubicBezTo>
                        <a:cubicBezTo>
                          <a:pt x="148114" y="661643"/>
                          <a:pt x="0" y="513529"/>
                          <a:pt x="0" y="330821"/>
                        </a:cubicBezTo>
                        <a:cubicBezTo>
                          <a:pt x="0" y="148114"/>
                          <a:pt x="148114" y="0"/>
                          <a:pt x="330821" y="0"/>
                        </a:cubicBezTo>
                        <a:cubicBezTo>
                          <a:pt x="513529" y="0"/>
                          <a:pt x="661643" y="148114"/>
                          <a:pt x="661643" y="330821"/>
                        </a:cubicBezTo>
                        <a:close/>
                      </a:path>
                    </a:pathLst>
                  </a:custGeom>
                  <a:solidFill>
                    <a:srgbClr val="33AFEA"/>
                  </a:solidFill>
                  <a:ln w="0" cap="flat">
                    <a:noFill/>
                    <a:prstDash val="solid"/>
                    <a:miter/>
                  </a:ln>
                </p:spPr>
                <p:txBody>
                  <a:bodyPr rtlCol="0" anchor="ctr"/>
                  <a:lstStyle/>
                  <a:p>
                    <a:endParaRPr lang="en-US" sz="1050"/>
                  </a:p>
                </p:txBody>
              </p:sp>
              <p:sp>
                <p:nvSpPr>
                  <p:cNvPr id="485" name="Freeform: Shape 484">
                    <a:extLst>
                      <a:ext uri="{FF2B5EF4-FFF2-40B4-BE49-F238E27FC236}">
                        <a16:creationId xmlns:a16="http://schemas.microsoft.com/office/drawing/2014/main" id="{940C58C2-639A-8DBE-66D7-6BD09803E252}"/>
                      </a:ext>
                    </a:extLst>
                  </p:cNvPr>
                  <p:cNvSpPr/>
                  <p:nvPr/>
                </p:nvSpPr>
                <p:spPr>
                  <a:xfrm>
                    <a:off x="3938221" y="2884105"/>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sp>
                <p:nvSpPr>
                  <p:cNvPr id="486" name="Freeform: Shape 485">
                    <a:extLst>
                      <a:ext uri="{FF2B5EF4-FFF2-40B4-BE49-F238E27FC236}">
                        <a16:creationId xmlns:a16="http://schemas.microsoft.com/office/drawing/2014/main" id="{0957E645-4F15-6F0F-0009-57F03A801574}"/>
                      </a:ext>
                    </a:extLst>
                  </p:cNvPr>
                  <p:cNvSpPr/>
                  <p:nvPr/>
                </p:nvSpPr>
                <p:spPr>
                  <a:xfrm>
                    <a:off x="3939244" y="2884105"/>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nvGrpSpPr>
                <p:cNvPr id="487" name="Graphic 410">
                  <a:extLst>
                    <a:ext uri="{FF2B5EF4-FFF2-40B4-BE49-F238E27FC236}">
                      <a16:creationId xmlns:a16="http://schemas.microsoft.com/office/drawing/2014/main" id="{4A2E2F0E-35ED-0864-9E84-F443B897A101}"/>
                    </a:ext>
                  </a:extLst>
                </p:cNvPr>
                <p:cNvGrpSpPr/>
                <p:nvPr/>
              </p:nvGrpSpPr>
              <p:grpSpPr>
                <a:xfrm>
                  <a:off x="4642315" y="3863629"/>
                  <a:ext cx="509327" cy="233612"/>
                  <a:chOff x="4642315" y="3863629"/>
                  <a:chExt cx="509327" cy="233612"/>
                </a:xfrm>
              </p:grpSpPr>
              <p:grpSp>
                <p:nvGrpSpPr>
                  <p:cNvPr id="488" name="Graphic 410">
                    <a:extLst>
                      <a:ext uri="{FF2B5EF4-FFF2-40B4-BE49-F238E27FC236}">
                        <a16:creationId xmlns:a16="http://schemas.microsoft.com/office/drawing/2014/main" id="{052491DC-BF2A-E5B1-056E-729F26DAD0DB}"/>
                      </a:ext>
                    </a:extLst>
                  </p:cNvPr>
                  <p:cNvGrpSpPr/>
                  <p:nvPr/>
                </p:nvGrpSpPr>
                <p:grpSpPr>
                  <a:xfrm>
                    <a:off x="4918030" y="3863629"/>
                    <a:ext cx="233612" cy="233612"/>
                    <a:chOff x="4918030" y="3863629"/>
                    <a:chExt cx="233612" cy="233612"/>
                  </a:xfrm>
                </p:grpSpPr>
                <p:sp>
                  <p:nvSpPr>
                    <p:cNvPr id="489" name="Freeform: Shape 488">
                      <a:extLst>
                        <a:ext uri="{FF2B5EF4-FFF2-40B4-BE49-F238E27FC236}">
                          <a16:creationId xmlns:a16="http://schemas.microsoft.com/office/drawing/2014/main" id="{1B472785-1996-2566-7C63-618AAFBD0DD3}"/>
                        </a:ext>
                      </a:extLst>
                    </p:cNvPr>
                    <p:cNvSpPr/>
                    <p:nvPr/>
                  </p:nvSpPr>
                  <p:spPr>
                    <a:xfrm rot="-3452398">
                      <a:off x="4950224" y="3895823"/>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4"/>
                            <a:pt x="131344" y="169226"/>
                            <a:pt x="84613" y="169226"/>
                          </a:cubicBezTo>
                          <a:cubicBezTo>
                            <a:pt x="37883" y="169226"/>
                            <a:pt x="0" y="131344"/>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490" name="Freeform: Shape 489">
                      <a:extLst>
                        <a:ext uri="{FF2B5EF4-FFF2-40B4-BE49-F238E27FC236}">
                          <a16:creationId xmlns:a16="http://schemas.microsoft.com/office/drawing/2014/main" id="{55ACBDFD-87A3-06CA-C416-B28E392887D3}"/>
                        </a:ext>
                      </a:extLst>
                    </p:cNvPr>
                    <p:cNvSpPr/>
                    <p:nvPr/>
                  </p:nvSpPr>
                  <p:spPr>
                    <a:xfrm rot="-2367002">
                      <a:off x="4963540" y="3908015"/>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491" name="Graphic 410">
                    <a:extLst>
                      <a:ext uri="{FF2B5EF4-FFF2-40B4-BE49-F238E27FC236}">
                        <a16:creationId xmlns:a16="http://schemas.microsoft.com/office/drawing/2014/main" id="{227C0F2B-9BBF-54FD-F096-48C31099AF18}"/>
                      </a:ext>
                    </a:extLst>
                  </p:cNvPr>
                  <p:cNvGrpSpPr/>
                  <p:nvPr/>
                </p:nvGrpSpPr>
                <p:grpSpPr>
                  <a:xfrm>
                    <a:off x="4642315" y="3993547"/>
                    <a:ext cx="263430" cy="83474"/>
                    <a:chOff x="4642315" y="3993547"/>
                    <a:chExt cx="263430" cy="83474"/>
                  </a:xfrm>
                  <a:solidFill>
                    <a:srgbClr val="262626"/>
                  </a:solidFill>
                </p:grpSpPr>
                <p:sp>
                  <p:nvSpPr>
                    <p:cNvPr id="492" name="Freeform: Shape 491">
                      <a:extLst>
                        <a:ext uri="{FF2B5EF4-FFF2-40B4-BE49-F238E27FC236}">
                          <a16:creationId xmlns:a16="http://schemas.microsoft.com/office/drawing/2014/main" id="{C4714DD0-A4D0-42B8-95EB-E7A78E6F3515}"/>
                        </a:ext>
                      </a:extLst>
                    </p:cNvPr>
                    <p:cNvSpPr/>
                    <p:nvPr/>
                  </p:nvSpPr>
                  <p:spPr>
                    <a:xfrm>
                      <a:off x="4870952" y="3993547"/>
                      <a:ext cx="34793" cy="34793"/>
                    </a:xfrm>
                    <a:custGeom>
                      <a:avLst/>
                      <a:gdLst>
                        <a:gd name="connsiteX0" fmla="*/ 34413 w 34793"/>
                        <a:gd name="connsiteY0" fmla="*/ 13772 h 34793"/>
                        <a:gd name="connsiteX1" fmla="*/ 13771 w 34793"/>
                        <a:gd name="connsiteY1" fmla="*/ 381 h 34793"/>
                        <a:gd name="connsiteX2" fmla="*/ 381 w 34793"/>
                        <a:gd name="connsiteY2" fmla="*/ 21022 h 34793"/>
                        <a:gd name="connsiteX3" fmla="*/ 21022 w 34793"/>
                        <a:gd name="connsiteY3" fmla="*/ 34413 h 34793"/>
                        <a:gd name="connsiteX4" fmla="*/ 34413 w 34793"/>
                        <a:gd name="connsiteY4" fmla="*/ 13772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3" h="34793">
                          <a:moveTo>
                            <a:pt x="34413" y="13772"/>
                          </a:moveTo>
                          <a:cubicBezTo>
                            <a:pt x="32425" y="4386"/>
                            <a:pt x="23186" y="-1607"/>
                            <a:pt x="13771" y="381"/>
                          </a:cubicBezTo>
                          <a:cubicBezTo>
                            <a:pt x="4386" y="2369"/>
                            <a:pt x="-1607" y="11608"/>
                            <a:pt x="381" y="21022"/>
                          </a:cubicBezTo>
                          <a:cubicBezTo>
                            <a:pt x="2369" y="30408"/>
                            <a:pt x="11608" y="36401"/>
                            <a:pt x="21022" y="34413"/>
                          </a:cubicBezTo>
                          <a:cubicBezTo>
                            <a:pt x="30408" y="32425"/>
                            <a:pt x="36401" y="23186"/>
                            <a:pt x="34413" y="13772"/>
                          </a:cubicBezTo>
                          <a:close/>
                        </a:path>
                      </a:pathLst>
                    </a:custGeom>
                    <a:solidFill>
                      <a:srgbClr val="262626"/>
                    </a:solidFill>
                    <a:ln w="0" cap="flat">
                      <a:noFill/>
                      <a:prstDash val="solid"/>
                      <a:miter/>
                    </a:ln>
                  </p:spPr>
                  <p:txBody>
                    <a:bodyPr rtlCol="0" anchor="ctr"/>
                    <a:lstStyle/>
                    <a:p>
                      <a:endParaRPr lang="en-US" sz="1050"/>
                    </a:p>
                  </p:txBody>
                </p:sp>
                <p:sp>
                  <p:nvSpPr>
                    <p:cNvPr id="493" name="Freeform: Shape 492">
                      <a:extLst>
                        <a:ext uri="{FF2B5EF4-FFF2-40B4-BE49-F238E27FC236}">
                          <a16:creationId xmlns:a16="http://schemas.microsoft.com/office/drawing/2014/main" id="{84A578AE-3D3E-B98D-4011-C28ABB066B14}"/>
                        </a:ext>
                      </a:extLst>
                    </p:cNvPr>
                    <p:cNvSpPr/>
                    <p:nvPr/>
                  </p:nvSpPr>
                  <p:spPr>
                    <a:xfrm>
                      <a:off x="4794758" y="4009774"/>
                      <a:ext cx="34796" cy="34793"/>
                    </a:xfrm>
                    <a:custGeom>
                      <a:avLst/>
                      <a:gdLst>
                        <a:gd name="connsiteX0" fmla="*/ 34414 w 34796"/>
                        <a:gd name="connsiteY0" fmla="*/ 13772 h 34793"/>
                        <a:gd name="connsiteX1" fmla="*/ 13773 w 34796"/>
                        <a:gd name="connsiteY1" fmla="*/ 381 h 34793"/>
                        <a:gd name="connsiteX2" fmla="*/ 382 w 34796"/>
                        <a:gd name="connsiteY2" fmla="*/ 21022 h 34793"/>
                        <a:gd name="connsiteX3" fmla="*/ 21024 w 34796"/>
                        <a:gd name="connsiteY3" fmla="*/ 34413 h 34793"/>
                        <a:gd name="connsiteX4" fmla="*/ 34414 w 34796"/>
                        <a:gd name="connsiteY4" fmla="*/ 13772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6" h="34793">
                          <a:moveTo>
                            <a:pt x="34414" y="13772"/>
                          </a:moveTo>
                          <a:cubicBezTo>
                            <a:pt x="32426" y="4386"/>
                            <a:pt x="23187" y="-1607"/>
                            <a:pt x="13773" y="381"/>
                          </a:cubicBezTo>
                          <a:cubicBezTo>
                            <a:pt x="4358" y="2369"/>
                            <a:pt x="-1606" y="11608"/>
                            <a:pt x="382" y="21022"/>
                          </a:cubicBezTo>
                          <a:cubicBezTo>
                            <a:pt x="2370" y="30408"/>
                            <a:pt x="11609" y="36401"/>
                            <a:pt x="21024" y="34413"/>
                          </a:cubicBezTo>
                          <a:cubicBezTo>
                            <a:pt x="30438" y="32425"/>
                            <a:pt x="36403" y="23186"/>
                            <a:pt x="34414" y="13772"/>
                          </a:cubicBezTo>
                          <a:close/>
                        </a:path>
                      </a:pathLst>
                    </a:custGeom>
                    <a:solidFill>
                      <a:srgbClr val="262626"/>
                    </a:solidFill>
                    <a:ln w="0" cap="flat">
                      <a:noFill/>
                      <a:prstDash val="solid"/>
                      <a:miter/>
                    </a:ln>
                  </p:spPr>
                  <p:txBody>
                    <a:bodyPr rtlCol="0" anchor="ctr"/>
                    <a:lstStyle/>
                    <a:p>
                      <a:endParaRPr lang="en-US" sz="1050"/>
                    </a:p>
                  </p:txBody>
                </p:sp>
                <p:sp>
                  <p:nvSpPr>
                    <p:cNvPr id="494" name="Freeform: Shape 493">
                      <a:extLst>
                        <a:ext uri="{FF2B5EF4-FFF2-40B4-BE49-F238E27FC236}">
                          <a16:creationId xmlns:a16="http://schemas.microsoft.com/office/drawing/2014/main" id="{A6FDB06C-D2C9-0EFF-3752-89E6070C4760}"/>
                        </a:ext>
                      </a:extLst>
                    </p:cNvPr>
                    <p:cNvSpPr/>
                    <p:nvPr/>
                  </p:nvSpPr>
                  <p:spPr>
                    <a:xfrm>
                      <a:off x="4718536" y="4026001"/>
                      <a:ext cx="34796" cy="34793"/>
                    </a:xfrm>
                    <a:custGeom>
                      <a:avLst/>
                      <a:gdLst>
                        <a:gd name="connsiteX0" fmla="*/ 34414 w 34796"/>
                        <a:gd name="connsiteY0" fmla="*/ 13772 h 34793"/>
                        <a:gd name="connsiteX1" fmla="*/ 13773 w 34796"/>
                        <a:gd name="connsiteY1" fmla="*/ 381 h 34793"/>
                        <a:gd name="connsiteX2" fmla="*/ 382 w 34796"/>
                        <a:gd name="connsiteY2" fmla="*/ 21022 h 34793"/>
                        <a:gd name="connsiteX3" fmla="*/ 21024 w 34796"/>
                        <a:gd name="connsiteY3" fmla="*/ 34413 h 34793"/>
                        <a:gd name="connsiteX4" fmla="*/ 34414 w 34796"/>
                        <a:gd name="connsiteY4" fmla="*/ 13772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6" h="34793">
                          <a:moveTo>
                            <a:pt x="34414" y="13772"/>
                          </a:moveTo>
                          <a:cubicBezTo>
                            <a:pt x="32426" y="4386"/>
                            <a:pt x="23187" y="-1607"/>
                            <a:pt x="13773" y="381"/>
                          </a:cubicBezTo>
                          <a:cubicBezTo>
                            <a:pt x="4358" y="2369"/>
                            <a:pt x="-1606" y="11608"/>
                            <a:pt x="382" y="21022"/>
                          </a:cubicBezTo>
                          <a:cubicBezTo>
                            <a:pt x="2370" y="30408"/>
                            <a:pt x="11609" y="36401"/>
                            <a:pt x="21024" y="34413"/>
                          </a:cubicBezTo>
                          <a:cubicBezTo>
                            <a:pt x="30438" y="32425"/>
                            <a:pt x="36403" y="23186"/>
                            <a:pt x="34414" y="13772"/>
                          </a:cubicBezTo>
                          <a:close/>
                        </a:path>
                      </a:pathLst>
                    </a:custGeom>
                    <a:solidFill>
                      <a:srgbClr val="262626"/>
                    </a:solidFill>
                    <a:ln w="0" cap="flat">
                      <a:noFill/>
                      <a:prstDash val="solid"/>
                      <a:miter/>
                    </a:ln>
                  </p:spPr>
                  <p:txBody>
                    <a:bodyPr rtlCol="0" anchor="ctr"/>
                    <a:lstStyle/>
                    <a:p>
                      <a:endParaRPr lang="en-US" sz="1050"/>
                    </a:p>
                  </p:txBody>
                </p:sp>
                <p:sp>
                  <p:nvSpPr>
                    <p:cNvPr id="495" name="Freeform: Shape 494">
                      <a:extLst>
                        <a:ext uri="{FF2B5EF4-FFF2-40B4-BE49-F238E27FC236}">
                          <a16:creationId xmlns:a16="http://schemas.microsoft.com/office/drawing/2014/main" id="{6A098DED-7C69-9909-EC71-9EC59A0833D7}"/>
                        </a:ext>
                      </a:extLst>
                    </p:cNvPr>
                    <p:cNvSpPr/>
                    <p:nvPr/>
                  </p:nvSpPr>
                  <p:spPr>
                    <a:xfrm>
                      <a:off x="4642315" y="4042228"/>
                      <a:ext cx="34793" cy="34793"/>
                    </a:xfrm>
                    <a:custGeom>
                      <a:avLst/>
                      <a:gdLst>
                        <a:gd name="connsiteX0" fmla="*/ 34413 w 34793"/>
                        <a:gd name="connsiteY0" fmla="*/ 13771 h 34793"/>
                        <a:gd name="connsiteX1" fmla="*/ 13772 w 34793"/>
                        <a:gd name="connsiteY1" fmla="*/ 381 h 34793"/>
                        <a:gd name="connsiteX2" fmla="*/ 381 w 34793"/>
                        <a:gd name="connsiteY2" fmla="*/ 21022 h 34793"/>
                        <a:gd name="connsiteX3" fmla="*/ 21022 w 34793"/>
                        <a:gd name="connsiteY3" fmla="*/ 34413 h 34793"/>
                        <a:gd name="connsiteX4" fmla="*/ 34413 w 34793"/>
                        <a:gd name="connsiteY4" fmla="*/ 13771 h 34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3" h="34793">
                          <a:moveTo>
                            <a:pt x="34413" y="13771"/>
                          </a:moveTo>
                          <a:cubicBezTo>
                            <a:pt x="32425" y="4386"/>
                            <a:pt x="23186" y="-1607"/>
                            <a:pt x="13772" y="381"/>
                          </a:cubicBezTo>
                          <a:cubicBezTo>
                            <a:pt x="4386" y="2369"/>
                            <a:pt x="-1607" y="11608"/>
                            <a:pt x="381" y="21022"/>
                          </a:cubicBezTo>
                          <a:cubicBezTo>
                            <a:pt x="2369" y="30407"/>
                            <a:pt x="11608" y="36401"/>
                            <a:pt x="21022" y="34413"/>
                          </a:cubicBezTo>
                          <a:cubicBezTo>
                            <a:pt x="30408" y="32425"/>
                            <a:pt x="36401" y="23186"/>
                            <a:pt x="34413" y="13771"/>
                          </a:cubicBezTo>
                          <a:close/>
                        </a:path>
                      </a:pathLst>
                    </a:custGeom>
                    <a:solidFill>
                      <a:srgbClr val="262626"/>
                    </a:solidFill>
                    <a:ln w="0" cap="flat">
                      <a:noFill/>
                      <a:prstDash val="solid"/>
                      <a:miter/>
                    </a:ln>
                  </p:spPr>
                  <p:txBody>
                    <a:bodyPr rtlCol="0" anchor="ctr"/>
                    <a:lstStyle/>
                    <a:p>
                      <a:endParaRPr lang="en-US" sz="1050"/>
                    </a:p>
                  </p:txBody>
                </p:sp>
              </p:grpSp>
            </p:grpSp>
            <p:grpSp>
              <p:nvGrpSpPr>
                <p:cNvPr id="496" name="Graphic 410">
                  <a:extLst>
                    <a:ext uri="{FF2B5EF4-FFF2-40B4-BE49-F238E27FC236}">
                      <a16:creationId xmlns:a16="http://schemas.microsoft.com/office/drawing/2014/main" id="{9EEB5EE7-4EE2-41B3-94E7-696DD6CFE5E9}"/>
                    </a:ext>
                  </a:extLst>
                </p:cNvPr>
                <p:cNvGrpSpPr/>
                <p:nvPr/>
              </p:nvGrpSpPr>
              <p:grpSpPr>
                <a:xfrm>
                  <a:off x="3735597" y="3690690"/>
                  <a:ext cx="935704" cy="935704"/>
                  <a:chOff x="3735597" y="3690690"/>
                  <a:chExt cx="935704" cy="935704"/>
                </a:xfrm>
              </p:grpSpPr>
              <p:sp>
                <p:nvSpPr>
                  <p:cNvPr id="497" name="Freeform: Shape 496">
                    <a:extLst>
                      <a:ext uri="{FF2B5EF4-FFF2-40B4-BE49-F238E27FC236}">
                        <a16:creationId xmlns:a16="http://schemas.microsoft.com/office/drawing/2014/main" id="{5841CC7D-9ED5-D848-803C-AFE910B9ACA9}"/>
                      </a:ext>
                    </a:extLst>
                  </p:cNvPr>
                  <p:cNvSpPr/>
                  <p:nvPr/>
                </p:nvSpPr>
                <p:spPr>
                  <a:xfrm rot="-2700000">
                    <a:off x="3872627" y="3827721"/>
                    <a:ext cx="661642" cy="661642"/>
                  </a:xfrm>
                  <a:custGeom>
                    <a:avLst/>
                    <a:gdLst>
                      <a:gd name="connsiteX0" fmla="*/ 661643 w 661642"/>
                      <a:gd name="connsiteY0" fmla="*/ 330821 h 661642"/>
                      <a:gd name="connsiteX1" fmla="*/ 330821 w 661642"/>
                      <a:gd name="connsiteY1" fmla="*/ 661643 h 661642"/>
                      <a:gd name="connsiteX2" fmla="*/ 0 w 661642"/>
                      <a:gd name="connsiteY2" fmla="*/ 330821 h 661642"/>
                      <a:gd name="connsiteX3" fmla="*/ 330821 w 661642"/>
                      <a:gd name="connsiteY3" fmla="*/ 0 h 661642"/>
                      <a:gd name="connsiteX4" fmla="*/ 661643 w 661642"/>
                      <a:gd name="connsiteY4" fmla="*/ 330821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1"/>
                        </a:moveTo>
                        <a:cubicBezTo>
                          <a:pt x="661643" y="513529"/>
                          <a:pt x="513529" y="661643"/>
                          <a:pt x="330821" y="661643"/>
                        </a:cubicBezTo>
                        <a:cubicBezTo>
                          <a:pt x="148114" y="661643"/>
                          <a:pt x="0" y="513529"/>
                          <a:pt x="0" y="330821"/>
                        </a:cubicBezTo>
                        <a:cubicBezTo>
                          <a:pt x="0" y="148114"/>
                          <a:pt x="148114" y="0"/>
                          <a:pt x="330821" y="0"/>
                        </a:cubicBezTo>
                        <a:cubicBezTo>
                          <a:pt x="513529" y="0"/>
                          <a:pt x="661643" y="148114"/>
                          <a:pt x="661643" y="330821"/>
                        </a:cubicBezTo>
                        <a:close/>
                      </a:path>
                    </a:pathLst>
                  </a:custGeom>
                  <a:solidFill>
                    <a:srgbClr val="33AFEA"/>
                  </a:solidFill>
                  <a:ln w="0" cap="flat">
                    <a:noFill/>
                    <a:prstDash val="solid"/>
                    <a:miter/>
                  </a:ln>
                </p:spPr>
                <p:txBody>
                  <a:bodyPr rtlCol="0" anchor="ctr"/>
                  <a:lstStyle/>
                  <a:p>
                    <a:endParaRPr lang="en-US" sz="1050"/>
                  </a:p>
                </p:txBody>
              </p:sp>
              <p:sp>
                <p:nvSpPr>
                  <p:cNvPr id="498" name="Freeform: Shape 497">
                    <a:extLst>
                      <a:ext uri="{FF2B5EF4-FFF2-40B4-BE49-F238E27FC236}">
                        <a16:creationId xmlns:a16="http://schemas.microsoft.com/office/drawing/2014/main" id="{0D38EAEF-D8E6-FD41-2A2A-9C7C9573536B}"/>
                      </a:ext>
                    </a:extLst>
                  </p:cNvPr>
                  <p:cNvSpPr/>
                  <p:nvPr/>
                </p:nvSpPr>
                <p:spPr>
                  <a:xfrm rot="-2700000">
                    <a:off x="3964645" y="3920776"/>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sp>
                <p:nvSpPr>
                  <p:cNvPr id="499" name="Freeform: Shape 498">
                    <a:extLst>
                      <a:ext uri="{FF2B5EF4-FFF2-40B4-BE49-F238E27FC236}">
                        <a16:creationId xmlns:a16="http://schemas.microsoft.com/office/drawing/2014/main" id="{89C7BDA4-E178-C32F-454B-3B31BB624BF8}"/>
                      </a:ext>
                    </a:extLst>
                  </p:cNvPr>
                  <p:cNvSpPr/>
                  <p:nvPr/>
                </p:nvSpPr>
                <p:spPr>
                  <a:xfrm rot="-2700000">
                    <a:off x="3965690" y="3920783"/>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nvGrpSpPr>
                <p:cNvPr id="500" name="Graphic 410">
                  <a:extLst>
                    <a:ext uri="{FF2B5EF4-FFF2-40B4-BE49-F238E27FC236}">
                      <a16:creationId xmlns:a16="http://schemas.microsoft.com/office/drawing/2014/main" id="{78796728-8A35-88C2-A3C6-5845B9E71190}"/>
                    </a:ext>
                  </a:extLst>
                </p:cNvPr>
                <p:cNvGrpSpPr/>
                <p:nvPr/>
              </p:nvGrpSpPr>
              <p:grpSpPr>
                <a:xfrm>
                  <a:off x="5139394" y="4442122"/>
                  <a:ext cx="410331" cy="391871"/>
                  <a:chOff x="5139394" y="4442122"/>
                  <a:chExt cx="410331" cy="391871"/>
                </a:xfrm>
              </p:grpSpPr>
              <p:grpSp>
                <p:nvGrpSpPr>
                  <p:cNvPr id="501" name="Graphic 410">
                    <a:extLst>
                      <a:ext uri="{FF2B5EF4-FFF2-40B4-BE49-F238E27FC236}">
                        <a16:creationId xmlns:a16="http://schemas.microsoft.com/office/drawing/2014/main" id="{C881A561-D0E9-D97C-8114-2627F12EEEB6}"/>
                      </a:ext>
                    </a:extLst>
                  </p:cNvPr>
                  <p:cNvGrpSpPr/>
                  <p:nvPr/>
                </p:nvGrpSpPr>
                <p:grpSpPr>
                  <a:xfrm>
                    <a:off x="5318408" y="4442122"/>
                    <a:ext cx="231317" cy="231317"/>
                    <a:chOff x="5318408" y="4442122"/>
                    <a:chExt cx="231317" cy="231317"/>
                  </a:xfrm>
                </p:grpSpPr>
                <p:sp>
                  <p:nvSpPr>
                    <p:cNvPr id="502" name="Freeform: Shape 501">
                      <a:extLst>
                        <a:ext uri="{FF2B5EF4-FFF2-40B4-BE49-F238E27FC236}">
                          <a16:creationId xmlns:a16="http://schemas.microsoft.com/office/drawing/2014/main" id="{FE7A5B1B-E35C-4713-A2A1-EA5D5CDAC8B4}"/>
                        </a:ext>
                      </a:extLst>
                    </p:cNvPr>
                    <p:cNvSpPr/>
                    <p:nvPr/>
                  </p:nvSpPr>
                  <p:spPr>
                    <a:xfrm rot="-1808401">
                      <a:off x="5349454" y="4473168"/>
                      <a:ext cx="169226" cy="169226"/>
                    </a:xfrm>
                    <a:custGeom>
                      <a:avLst/>
                      <a:gdLst>
                        <a:gd name="connsiteX0" fmla="*/ 169226 w 169226"/>
                        <a:gd name="connsiteY0" fmla="*/ 84613 h 169226"/>
                        <a:gd name="connsiteX1" fmla="*/ 84613 w 169226"/>
                        <a:gd name="connsiteY1" fmla="*/ 169226 h 169226"/>
                        <a:gd name="connsiteX2" fmla="*/ 0 w 169226"/>
                        <a:gd name="connsiteY2" fmla="*/ 84613 h 169226"/>
                        <a:gd name="connsiteX3" fmla="*/ 84613 w 169226"/>
                        <a:gd name="connsiteY3" fmla="*/ 0 h 169226"/>
                        <a:gd name="connsiteX4" fmla="*/ 169226 w 169226"/>
                        <a:gd name="connsiteY4" fmla="*/ 84613 h 1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6" h="169226">
                          <a:moveTo>
                            <a:pt x="169226" y="84613"/>
                          </a:moveTo>
                          <a:cubicBezTo>
                            <a:pt x="169226" y="131343"/>
                            <a:pt x="131344" y="169226"/>
                            <a:pt x="84613" y="169226"/>
                          </a:cubicBezTo>
                          <a:cubicBezTo>
                            <a:pt x="37883" y="169226"/>
                            <a:pt x="0" y="131343"/>
                            <a:pt x="0" y="84613"/>
                          </a:cubicBezTo>
                          <a:cubicBezTo>
                            <a:pt x="0" y="37883"/>
                            <a:pt x="37883" y="0"/>
                            <a:pt x="84613" y="0"/>
                          </a:cubicBezTo>
                          <a:cubicBezTo>
                            <a:pt x="131344" y="0"/>
                            <a:pt x="169226" y="37883"/>
                            <a:pt x="169226" y="84613"/>
                          </a:cubicBezTo>
                          <a:close/>
                        </a:path>
                      </a:pathLst>
                    </a:custGeom>
                    <a:solidFill>
                      <a:srgbClr val="FFFFFF"/>
                    </a:solidFill>
                    <a:ln w="0" cap="flat">
                      <a:noFill/>
                      <a:prstDash val="solid"/>
                      <a:miter/>
                    </a:ln>
                  </p:spPr>
                  <p:txBody>
                    <a:bodyPr rtlCol="0" anchor="ctr"/>
                    <a:lstStyle/>
                    <a:p>
                      <a:endParaRPr lang="en-US" sz="1050"/>
                    </a:p>
                  </p:txBody>
                </p:sp>
                <p:sp>
                  <p:nvSpPr>
                    <p:cNvPr id="503" name="Freeform: Shape 502">
                      <a:extLst>
                        <a:ext uri="{FF2B5EF4-FFF2-40B4-BE49-F238E27FC236}">
                          <a16:creationId xmlns:a16="http://schemas.microsoft.com/office/drawing/2014/main" id="{85418052-330A-BC4C-60D0-D1E8B9DF7C54}"/>
                        </a:ext>
                      </a:extLst>
                    </p:cNvPr>
                    <p:cNvSpPr/>
                    <p:nvPr/>
                  </p:nvSpPr>
                  <p:spPr>
                    <a:xfrm rot="-2769000">
                      <a:off x="5363252" y="4485826"/>
                      <a:ext cx="142210" cy="142210"/>
                    </a:xfrm>
                    <a:custGeom>
                      <a:avLst/>
                      <a:gdLst>
                        <a:gd name="connsiteX0" fmla="*/ 142211 w 142210"/>
                        <a:gd name="connsiteY0" fmla="*/ 71105 h 142210"/>
                        <a:gd name="connsiteX1" fmla="*/ 71105 w 142210"/>
                        <a:gd name="connsiteY1" fmla="*/ 142211 h 142210"/>
                        <a:gd name="connsiteX2" fmla="*/ 0 w 142210"/>
                        <a:gd name="connsiteY2" fmla="*/ 71105 h 142210"/>
                        <a:gd name="connsiteX3" fmla="*/ 71105 w 142210"/>
                        <a:gd name="connsiteY3" fmla="*/ 0 h 142210"/>
                        <a:gd name="connsiteX4" fmla="*/ 142211 w 142210"/>
                        <a:gd name="connsiteY4" fmla="*/ 71105 h 1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10" h="142210">
                          <a:moveTo>
                            <a:pt x="142211" y="71105"/>
                          </a:moveTo>
                          <a:cubicBezTo>
                            <a:pt x="142211" y="110376"/>
                            <a:pt x="110376" y="142211"/>
                            <a:pt x="71105" y="142211"/>
                          </a:cubicBezTo>
                          <a:cubicBezTo>
                            <a:pt x="31835" y="142211"/>
                            <a:pt x="0" y="110376"/>
                            <a:pt x="0" y="71105"/>
                          </a:cubicBezTo>
                          <a:cubicBezTo>
                            <a:pt x="0" y="31835"/>
                            <a:pt x="31835" y="0"/>
                            <a:pt x="71105" y="0"/>
                          </a:cubicBezTo>
                          <a:cubicBezTo>
                            <a:pt x="110376" y="0"/>
                            <a:pt x="142211" y="31835"/>
                            <a:pt x="142211" y="71105"/>
                          </a:cubicBezTo>
                          <a:close/>
                        </a:path>
                      </a:pathLst>
                    </a:custGeom>
                    <a:solidFill>
                      <a:srgbClr val="262626"/>
                    </a:solidFill>
                    <a:ln w="0" cap="flat">
                      <a:noFill/>
                      <a:prstDash val="solid"/>
                      <a:miter/>
                    </a:ln>
                  </p:spPr>
                  <p:txBody>
                    <a:bodyPr rtlCol="0" anchor="ctr"/>
                    <a:lstStyle/>
                    <a:p>
                      <a:endParaRPr lang="en-US" sz="1050"/>
                    </a:p>
                  </p:txBody>
                </p:sp>
              </p:grpSp>
              <p:grpSp>
                <p:nvGrpSpPr>
                  <p:cNvPr id="504" name="Graphic 410">
                    <a:extLst>
                      <a:ext uri="{FF2B5EF4-FFF2-40B4-BE49-F238E27FC236}">
                        <a16:creationId xmlns:a16="http://schemas.microsoft.com/office/drawing/2014/main" id="{FB4DF66C-53F8-8CD4-8D48-BA5BCA236D50}"/>
                      </a:ext>
                    </a:extLst>
                  </p:cNvPr>
                  <p:cNvGrpSpPr/>
                  <p:nvPr/>
                </p:nvGrpSpPr>
                <p:grpSpPr>
                  <a:xfrm>
                    <a:off x="5139394" y="4636053"/>
                    <a:ext cx="202179" cy="197940"/>
                    <a:chOff x="5139394" y="4636053"/>
                    <a:chExt cx="202179" cy="197940"/>
                  </a:xfrm>
                  <a:solidFill>
                    <a:srgbClr val="262626"/>
                  </a:solidFill>
                </p:grpSpPr>
                <p:sp>
                  <p:nvSpPr>
                    <p:cNvPr id="505" name="Freeform: Shape 504">
                      <a:extLst>
                        <a:ext uri="{FF2B5EF4-FFF2-40B4-BE49-F238E27FC236}">
                          <a16:creationId xmlns:a16="http://schemas.microsoft.com/office/drawing/2014/main" id="{497AC076-E2DD-0566-9C62-D82A67228D5C}"/>
                        </a:ext>
                      </a:extLst>
                    </p:cNvPr>
                    <p:cNvSpPr/>
                    <p:nvPr/>
                  </p:nvSpPr>
                  <p:spPr>
                    <a:xfrm>
                      <a:off x="5306808" y="4636053"/>
                      <a:ext cx="34766" cy="34766"/>
                    </a:xfrm>
                    <a:custGeom>
                      <a:avLst/>
                      <a:gdLst>
                        <a:gd name="connsiteX0" fmla="*/ 29838 w 34766"/>
                        <a:gd name="connsiteY0" fmla="*/ 5250 h 34766"/>
                        <a:gd name="connsiteX1" fmla="*/ 5250 w 34766"/>
                        <a:gd name="connsiteY1" fmla="*/ 4928 h 34766"/>
                        <a:gd name="connsiteX2" fmla="*/ 4928 w 34766"/>
                        <a:gd name="connsiteY2" fmla="*/ 29517 h 34766"/>
                        <a:gd name="connsiteX3" fmla="*/ 29517 w 34766"/>
                        <a:gd name="connsiteY3" fmla="*/ 29838 h 34766"/>
                        <a:gd name="connsiteX4" fmla="*/ 29838 w 34766"/>
                        <a:gd name="connsiteY4" fmla="*/ 5250 h 34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 h="34766">
                          <a:moveTo>
                            <a:pt x="29838" y="5250"/>
                          </a:moveTo>
                          <a:cubicBezTo>
                            <a:pt x="23143" y="-1621"/>
                            <a:pt x="12120" y="-1767"/>
                            <a:pt x="5250" y="4928"/>
                          </a:cubicBezTo>
                          <a:cubicBezTo>
                            <a:pt x="-1621" y="11623"/>
                            <a:pt x="-1767" y="22646"/>
                            <a:pt x="4928" y="29517"/>
                          </a:cubicBezTo>
                          <a:cubicBezTo>
                            <a:pt x="11623" y="36387"/>
                            <a:pt x="22646" y="36534"/>
                            <a:pt x="29517" y="29838"/>
                          </a:cubicBezTo>
                          <a:cubicBezTo>
                            <a:pt x="36388" y="23143"/>
                            <a:pt x="36534" y="12120"/>
                            <a:pt x="29838" y="5250"/>
                          </a:cubicBezTo>
                          <a:close/>
                        </a:path>
                      </a:pathLst>
                    </a:custGeom>
                    <a:solidFill>
                      <a:srgbClr val="262626"/>
                    </a:solidFill>
                    <a:ln w="0" cap="flat">
                      <a:noFill/>
                      <a:prstDash val="solid"/>
                      <a:miter/>
                    </a:ln>
                  </p:spPr>
                  <p:txBody>
                    <a:bodyPr rtlCol="0" anchor="ctr"/>
                    <a:lstStyle/>
                    <a:p>
                      <a:endParaRPr lang="en-US" sz="1050"/>
                    </a:p>
                  </p:txBody>
                </p:sp>
                <p:sp>
                  <p:nvSpPr>
                    <p:cNvPr id="506" name="Freeform: Shape 505">
                      <a:extLst>
                        <a:ext uri="{FF2B5EF4-FFF2-40B4-BE49-F238E27FC236}">
                          <a16:creationId xmlns:a16="http://schemas.microsoft.com/office/drawing/2014/main" id="{C9CBD279-473E-5FB3-8A1B-CB8730D86EFB}"/>
                        </a:ext>
                      </a:extLst>
                    </p:cNvPr>
                    <p:cNvSpPr/>
                    <p:nvPr/>
                  </p:nvSpPr>
                  <p:spPr>
                    <a:xfrm>
                      <a:off x="5250994" y="4690435"/>
                      <a:ext cx="34766" cy="34766"/>
                    </a:xfrm>
                    <a:custGeom>
                      <a:avLst/>
                      <a:gdLst>
                        <a:gd name="connsiteX0" fmla="*/ 29838 w 34766"/>
                        <a:gd name="connsiteY0" fmla="*/ 5250 h 34766"/>
                        <a:gd name="connsiteX1" fmla="*/ 5250 w 34766"/>
                        <a:gd name="connsiteY1" fmla="*/ 4928 h 34766"/>
                        <a:gd name="connsiteX2" fmla="*/ 4928 w 34766"/>
                        <a:gd name="connsiteY2" fmla="*/ 29517 h 34766"/>
                        <a:gd name="connsiteX3" fmla="*/ 29517 w 34766"/>
                        <a:gd name="connsiteY3" fmla="*/ 29838 h 34766"/>
                        <a:gd name="connsiteX4" fmla="*/ 29838 w 34766"/>
                        <a:gd name="connsiteY4" fmla="*/ 5250 h 34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 h="34766">
                          <a:moveTo>
                            <a:pt x="29838" y="5250"/>
                          </a:moveTo>
                          <a:cubicBezTo>
                            <a:pt x="23143" y="-1621"/>
                            <a:pt x="12120" y="-1767"/>
                            <a:pt x="5250" y="4928"/>
                          </a:cubicBezTo>
                          <a:cubicBezTo>
                            <a:pt x="-1621" y="11623"/>
                            <a:pt x="-1767" y="22646"/>
                            <a:pt x="4928" y="29517"/>
                          </a:cubicBezTo>
                          <a:cubicBezTo>
                            <a:pt x="11623" y="36387"/>
                            <a:pt x="22646" y="36534"/>
                            <a:pt x="29517" y="29838"/>
                          </a:cubicBezTo>
                          <a:cubicBezTo>
                            <a:pt x="36387" y="23143"/>
                            <a:pt x="36534" y="12120"/>
                            <a:pt x="29838" y="5250"/>
                          </a:cubicBezTo>
                          <a:close/>
                        </a:path>
                      </a:pathLst>
                    </a:custGeom>
                    <a:solidFill>
                      <a:srgbClr val="262626"/>
                    </a:solidFill>
                    <a:ln w="0" cap="flat">
                      <a:noFill/>
                      <a:prstDash val="solid"/>
                      <a:miter/>
                    </a:ln>
                  </p:spPr>
                  <p:txBody>
                    <a:bodyPr rtlCol="0" anchor="ctr"/>
                    <a:lstStyle/>
                    <a:p>
                      <a:endParaRPr lang="en-US" sz="1050"/>
                    </a:p>
                  </p:txBody>
                </p:sp>
                <p:sp>
                  <p:nvSpPr>
                    <p:cNvPr id="507" name="Freeform: Shape 506">
                      <a:extLst>
                        <a:ext uri="{FF2B5EF4-FFF2-40B4-BE49-F238E27FC236}">
                          <a16:creationId xmlns:a16="http://schemas.microsoft.com/office/drawing/2014/main" id="{D7093B34-E2B4-1830-92B0-9455BED75C5C}"/>
                        </a:ext>
                      </a:extLst>
                    </p:cNvPr>
                    <p:cNvSpPr/>
                    <p:nvPr/>
                  </p:nvSpPr>
                  <p:spPr>
                    <a:xfrm>
                      <a:off x="5195179" y="4744846"/>
                      <a:ext cx="34766" cy="34766"/>
                    </a:xfrm>
                    <a:custGeom>
                      <a:avLst/>
                      <a:gdLst>
                        <a:gd name="connsiteX0" fmla="*/ 29838 w 34766"/>
                        <a:gd name="connsiteY0" fmla="*/ 5250 h 34766"/>
                        <a:gd name="connsiteX1" fmla="*/ 5250 w 34766"/>
                        <a:gd name="connsiteY1" fmla="*/ 4928 h 34766"/>
                        <a:gd name="connsiteX2" fmla="*/ 4928 w 34766"/>
                        <a:gd name="connsiteY2" fmla="*/ 29517 h 34766"/>
                        <a:gd name="connsiteX3" fmla="*/ 29517 w 34766"/>
                        <a:gd name="connsiteY3" fmla="*/ 29838 h 34766"/>
                        <a:gd name="connsiteX4" fmla="*/ 29838 w 34766"/>
                        <a:gd name="connsiteY4" fmla="*/ 5250 h 34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 h="34766">
                          <a:moveTo>
                            <a:pt x="29838" y="5250"/>
                          </a:moveTo>
                          <a:cubicBezTo>
                            <a:pt x="23143" y="-1621"/>
                            <a:pt x="12120" y="-1767"/>
                            <a:pt x="5250" y="4928"/>
                          </a:cubicBezTo>
                          <a:cubicBezTo>
                            <a:pt x="-1621" y="11623"/>
                            <a:pt x="-1767" y="22646"/>
                            <a:pt x="4928" y="29517"/>
                          </a:cubicBezTo>
                          <a:cubicBezTo>
                            <a:pt x="11623" y="36387"/>
                            <a:pt x="22646" y="36534"/>
                            <a:pt x="29517" y="29838"/>
                          </a:cubicBezTo>
                          <a:cubicBezTo>
                            <a:pt x="36387" y="23143"/>
                            <a:pt x="36534" y="12120"/>
                            <a:pt x="29838" y="5250"/>
                          </a:cubicBezTo>
                          <a:close/>
                        </a:path>
                      </a:pathLst>
                    </a:custGeom>
                    <a:solidFill>
                      <a:srgbClr val="262626"/>
                    </a:solidFill>
                    <a:ln w="0" cap="flat">
                      <a:noFill/>
                      <a:prstDash val="solid"/>
                      <a:miter/>
                    </a:ln>
                  </p:spPr>
                  <p:txBody>
                    <a:bodyPr rtlCol="0" anchor="ctr"/>
                    <a:lstStyle/>
                    <a:p>
                      <a:endParaRPr lang="en-US" sz="1050"/>
                    </a:p>
                  </p:txBody>
                </p:sp>
                <p:sp>
                  <p:nvSpPr>
                    <p:cNvPr id="508" name="Freeform: Shape 507">
                      <a:extLst>
                        <a:ext uri="{FF2B5EF4-FFF2-40B4-BE49-F238E27FC236}">
                          <a16:creationId xmlns:a16="http://schemas.microsoft.com/office/drawing/2014/main" id="{FC6E95DE-2033-A9A8-9386-0484016DBEB8}"/>
                        </a:ext>
                      </a:extLst>
                    </p:cNvPr>
                    <p:cNvSpPr/>
                    <p:nvPr/>
                  </p:nvSpPr>
                  <p:spPr>
                    <a:xfrm>
                      <a:off x="5139394" y="4799227"/>
                      <a:ext cx="34766" cy="34766"/>
                    </a:xfrm>
                    <a:custGeom>
                      <a:avLst/>
                      <a:gdLst>
                        <a:gd name="connsiteX0" fmla="*/ 29838 w 34766"/>
                        <a:gd name="connsiteY0" fmla="*/ 5250 h 34766"/>
                        <a:gd name="connsiteX1" fmla="*/ 5250 w 34766"/>
                        <a:gd name="connsiteY1" fmla="*/ 4928 h 34766"/>
                        <a:gd name="connsiteX2" fmla="*/ 4928 w 34766"/>
                        <a:gd name="connsiteY2" fmla="*/ 29517 h 34766"/>
                        <a:gd name="connsiteX3" fmla="*/ 29517 w 34766"/>
                        <a:gd name="connsiteY3" fmla="*/ 29838 h 34766"/>
                        <a:gd name="connsiteX4" fmla="*/ 29838 w 34766"/>
                        <a:gd name="connsiteY4" fmla="*/ 5250 h 34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 h="34766">
                          <a:moveTo>
                            <a:pt x="29838" y="5250"/>
                          </a:moveTo>
                          <a:cubicBezTo>
                            <a:pt x="23143" y="-1621"/>
                            <a:pt x="12120" y="-1767"/>
                            <a:pt x="5250" y="4928"/>
                          </a:cubicBezTo>
                          <a:cubicBezTo>
                            <a:pt x="-1621" y="11623"/>
                            <a:pt x="-1767" y="22646"/>
                            <a:pt x="4928" y="29517"/>
                          </a:cubicBezTo>
                          <a:cubicBezTo>
                            <a:pt x="11623" y="36387"/>
                            <a:pt x="22646" y="36534"/>
                            <a:pt x="29517" y="29838"/>
                          </a:cubicBezTo>
                          <a:cubicBezTo>
                            <a:pt x="36387" y="23143"/>
                            <a:pt x="36534" y="12120"/>
                            <a:pt x="29838" y="5250"/>
                          </a:cubicBezTo>
                          <a:close/>
                        </a:path>
                      </a:pathLst>
                    </a:custGeom>
                    <a:solidFill>
                      <a:srgbClr val="262626"/>
                    </a:solidFill>
                    <a:ln w="0" cap="flat">
                      <a:noFill/>
                      <a:prstDash val="solid"/>
                      <a:miter/>
                    </a:ln>
                  </p:spPr>
                  <p:txBody>
                    <a:bodyPr rtlCol="0" anchor="ctr"/>
                    <a:lstStyle/>
                    <a:p>
                      <a:endParaRPr lang="en-US" sz="1050"/>
                    </a:p>
                  </p:txBody>
                </p:sp>
              </p:grpSp>
            </p:grpSp>
            <p:grpSp>
              <p:nvGrpSpPr>
                <p:cNvPr id="509" name="Graphic 410">
                  <a:extLst>
                    <a:ext uri="{FF2B5EF4-FFF2-40B4-BE49-F238E27FC236}">
                      <a16:creationId xmlns:a16="http://schemas.microsoft.com/office/drawing/2014/main" id="{9D4B3A07-7C37-D3F9-E00A-ADA3CD5B1520}"/>
                    </a:ext>
                  </a:extLst>
                </p:cNvPr>
                <p:cNvGrpSpPr/>
                <p:nvPr/>
              </p:nvGrpSpPr>
              <p:grpSpPr>
                <a:xfrm>
                  <a:off x="4387320" y="4631944"/>
                  <a:ext cx="935704" cy="935704"/>
                  <a:chOff x="4387320" y="4631944"/>
                  <a:chExt cx="935704" cy="935704"/>
                </a:xfrm>
              </p:grpSpPr>
              <p:sp>
                <p:nvSpPr>
                  <p:cNvPr id="510" name="Freeform: Shape 509">
                    <a:extLst>
                      <a:ext uri="{FF2B5EF4-FFF2-40B4-BE49-F238E27FC236}">
                        <a16:creationId xmlns:a16="http://schemas.microsoft.com/office/drawing/2014/main" id="{A1FB86C3-2C24-7387-43C5-73E9A0C4189E}"/>
                      </a:ext>
                    </a:extLst>
                  </p:cNvPr>
                  <p:cNvSpPr/>
                  <p:nvPr/>
                </p:nvSpPr>
                <p:spPr>
                  <a:xfrm rot="-2700000">
                    <a:off x="4524350" y="4768975"/>
                    <a:ext cx="661642" cy="661642"/>
                  </a:xfrm>
                  <a:custGeom>
                    <a:avLst/>
                    <a:gdLst>
                      <a:gd name="connsiteX0" fmla="*/ 661643 w 661642"/>
                      <a:gd name="connsiteY0" fmla="*/ 330822 h 661642"/>
                      <a:gd name="connsiteX1" fmla="*/ 330821 w 661642"/>
                      <a:gd name="connsiteY1" fmla="*/ 661643 h 661642"/>
                      <a:gd name="connsiteX2" fmla="*/ 0 w 661642"/>
                      <a:gd name="connsiteY2" fmla="*/ 330822 h 661642"/>
                      <a:gd name="connsiteX3" fmla="*/ 330821 w 661642"/>
                      <a:gd name="connsiteY3" fmla="*/ 0 h 661642"/>
                      <a:gd name="connsiteX4" fmla="*/ 661643 w 661642"/>
                      <a:gd name="connsiteY4" fmla="*/ 330822 h 66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2" h="661642">
                        <a:moveTo>
                          <a:pt x="661643" y="330822"/>
                        </a:moveTo>
                        <a:cubicBezTo>
                          <a:pt x="661643" y="513529"/>
                          <a:pt x="513529" y="661643"/>
                          <a:pt x="330821" y="661643"/>
                        </a:cubicBezTo>
                        <a:cubicBezTo>
                          <a:pt x="148114" y="661643"/>
                          <a:pt x="0" y="513529"/>
                          <a:pt x="0" y="330822"/>
                        </a:cubicBezTo>
                        <a:cubicBezTo>
                          <a:pt x="0" y="148114"/>
                          <a:pt x="148114" y="0"/>
                          <a:pt x="330821" y="0"/>
                        </a:cubicBezTo>
                        <a:cubicBezTo>
                          <a:pt x="513529" y="0"/>
                          <a:pt x="661643" y="148114"/>
                          <a:pt x="661643" y="330822"/>
                        </a:cubicBezTo>
                        <a:close/>
                      </a:path>
                    </a:pathLst>
                  </a:custGeom>
                  <a:solidFill>
                    <a:srgbClr val="33AFEA"/>
                  </a:solidFill>
                  <a:ln w="0" cap="flat">
                    <a:noFill/>
                    <a:prstDash val="solid"/>
                    <a:miter/>
                  </a:ln>
                </p:spPr>
                <p:txBody>
                  <a:bodyPr rtlCol="0" anchor="ctr"/>
                  <a:lstStyle/>
                  <a:p>
                    <a:endParaRPr lang="en-US" sz="1050"/>
                  </a:p>
                </p:txBody>
              </p:sp>
              <p:sp>
                <p:nvSpPr>
                  <p:cNvPr id="511" name="Freeform: Shape 510">
                    <a:extLst>
                      <a:ext uri="{FF2B5EF4-FFF2-40B4-BE49-F238E27FC236}">
                        <a16:creationId xmlns:a16="http://schemas.microsoft.com/office/drawing/2014/main" id="{E0A00E76-F457-5C26-0A59-FEAC3A94647B}"/>
                      </a:ext>
                    </a:extLst>
                  </p:cNvPr>
                  <p:cNvSpPr/>
                  <p:nvPr/>
                </p:nvSpPr>
                <p:spPr>
                  <a:xfrm rot="-2700000">
                    <a:off x="4616368" y="4862030"/>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sp>
                <p:nvSpPr>
                  <p:cNvPr id="512" name="Freeform: Shape 511">
                    <a:extLst>
                      <a:ext uri="{FF2B5EF4-FFF2-40B4-BE49-F238E27FC236}">
                        <a16:creationId xmlns:a16="http://schemas.microsoft.com/office/drawing/2014/main" id="{EF38BECA-6C43-8CE5-F7AD-266CD0EED925}"/>
                      </a:ext>
                    </a:extLst>
                  </p:cNvPr>
                  <p:cNvSpPr/>
                  <p:nvPr/>
                </p:nvSpPr>
                <p:spPr>
                  <a:xfrm rot="-2700000">
                    <a:off x="4617413" y="4862037"/>
                    <a:ext cx="475517" cy="475517"/>
                  </a:xfrm>
                  <a:custGeom>
                    <a:avLst/>
                    <a:gdLst>
                      <a:gd name="connsiteX0" fmla="*/ 475517 w 475517"/>
                      <a:gd name="connsiteY0" fmla="*/ 237759 h 475517"/>
                      <a:gd name="connsiteX1" fmla="*/ 237759 w 475517"/>
                      <a:gd name="connsiteY1" fmla="*/ 475517 h 475517"/>
                      <a:gd name="connsiteX2" fmla="*/ 0 w 475517"/>
                      <a:gd name="connsiteY2" fmla="*/ 237759 h 475517"/>
                      <a:gd name="connsiteX3" fmla="*/ 237759 w 475517"/>
                      <a:gd name="connsiteY3" fmla="*/ 0 h 475517"/>
                      <a:gd name="connsiteX4" fmla="*/ 475517 w 475517"/>
                      <a:gd name="connsiteY4" fmla="*/ 237759 h 47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517" h="475517">
                        <a:moveTo>
                          <a:pt x="475517" y="237759"/>
                        </a:moveTo>
                        <a:cubicBezTo>
                          <a:pt x="475517" y="369069"/>
                          <a:pt x="369069" y="475517"/>
                          <a:pt x="237759" y="475517"/>
                        </a:cubicBezTo>
                        <a:cubicBezTo>
                          <a:pt x="106448" y="475517"/>
                          <a:pt x="0" y="369069"/>
                          <a:pt x="0" y="237759"/>
                        </a:cubicBezTo>
                        <a:cubicBezTo>
                          <a:pt x="0" y="106448"/>
                          <a:pt x="106448" y="0"/>
                          <a:pt x="237759" y="0"/>
                        </a:cubicBezTo>
                        <a:cubicBezTo>
                          <a:pt x="369069" y="0"/>
                          <a:pt x="475517" y="106448"/>
                          <a:pt x="475517" y="237759"/>
                        </a:cubicBezTo>
                        <a:close/>
                      </a:path>
                    </a:pathLst>
                  </a:custGeom>
                  <a:solidFill>
                    <a:srgbClr val="FFFFFF"/>
                  </a:solidFill>
                  <a:ln w="0" cap="flat">
                    <a:noFill/>
                    <a:prstDash val="solid"/>
                    <a:miter/>
                  </a:ln>
                </p:spPr>
                <p:txBody>
                  <a:bodyPr rtlCol="0" anchor="ctr"/>
                  <a:lstStyle/>
                  <a:p>
                    <a:endParaRPr lang="en-US" sz="1050"/>
                  </a:p>
                </p:txBody>
              </p:sp>
            </p:grpSp>
          </p:grpSp>
          <p:sp>
            <p:nvSpPr>
              <p:cNvPr id="514" name="TextBox 513">
                <a:extLst>
                  <a:ext uri="{FF2B5EF4-FFF2-40B4-BE49-F238E27FC236}">
                    <a16:creationId xmlns:a16="http://schemas.microsoft.com/office/drawing/2014/main" id="{01CDEC9F-9C69-168E-D532-61AD498435BF}"/>
                  </a:ext>
                </a:extLst>
              </p:cNvPr>
              <p:cNvSpPr txBox="1"/>
              <p:nvPr/>
            </p:nvSpPr>
            <p:spPr>
              <a:xfrm>
                <a:off x="7451083" y="1936247"/>
                <a:ext cx="457819"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01</a:t>
                </a:r>
                <a:endParaRPr lang="en-US" sz="1050" b="1" dirty="0">
                  <a:solidFill>
                    <a:srgbClr val="33AFEA"/>
                  </a:solidFill>
                  <a:latin typeface="Poppins" panose="00000500000000000000" pitchFamily="2" charset="0"/>
                  <a:cs typeface="Poppins" panose="00000500000000000000" pitchFamily="2" charset="0"/>
                </a:endParaRPr>
              </a:p>
            </p:txBody>
          </p:sp>
          <p:sp>
            <p:nvSpPr>
              <p:cNvPr id="515" name="TextBox 514">
                <a:extLst>
                  <a:ext uri="{FF2B5EF4-FFF2-40B4-BE49-F238E27FC236}">
                    <a16:creationId xmlns:a16="http://schemas.microsoft.com/office/drawing/2014/main" id="{2749547C-B563-9629-20CF-C24375382AFD}"/>
                  </a:ext>
                </a:extLst>
              </p:cNvPr>
              <p:cNvSpPr txBox="1"/>
              <p:nvPr/>
            </p:nvSpPr>
            <p:spPr>
              <a:xfrm>
                <a:off x="8052472" y="2956023"/>
                <a:ext cx="498427"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02</a:t>
                </a:r>
                <a:endParaRPr lang="en-US" sz="1050" b="1" dirty="0">
                  <a:solidFill>
                    <a:srgbClr val="33AFEA"/>
                  </a:solidFill>
                  <a:latin typeface="Poppins" panose="00000500000000000000" pitchFamily="2" charset="0"/>
                  <a:cs typeface="Poppins" panose="00000500000000000000" pitchFamily="2" charset="0"/>
                </a:endParaRPr>
              </a:p>
            </p:txBody>
          </p:sp>
          <p:sp>
            <p:nvSpPr>
              <p:cNvPr id="516" name="TextBox 515">
                <a:extLst>
                  <a:ext uri="{FF2B5EF4-FFF2-40B4-BE49-F238E27FC236}">
                    <a16:creationId xmlns:a16="http://schemas.microsoft.com/office/drawing/2014/main" id="{8949D948-ABF2-884D-4726-A032BC4F089E}"/>
                  </a:ext>
                </a:extLst>
              </p:cNvPr>
              <p:cNvSpPr txBox="1"/>
              <p:nvPr/>
            </p:nvSpPr>
            <p:spPr>
              <a:xfrm>
                <a:off x="8034000" y="3994503"/>
                <a:ext cx="504840"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03</a:t>
                </a:r>
                <a:endParaRPr lang="en-US" sz="1050" b="1" dirty="0">
                  <a:solidFill>
                    <a:srgbClr val="33AFEA"/>
                  </a:solidFill>
                  <a:latin typeface="Poppins" panose="00000500000000000000" pitchFamily="2" charset="0"/>
                  <a:cs typeface="Poppins" panose="00000500000000000000" pitchFamily="2" charset="0"/>
                </a:endParaRPr>
              </a:p>
            </p:txBody>
          </p:sp>
          <p:sp>
            <p:nvSpPr>
              <p:cNvPr id="517" name="TextBox 516">
                <a:extLst>
                  <a:ext uri="{FF2B5EF4-FFF2-40B4-BE49-F238E27FC236}">
                    <a16:creationId xmlns:a16="http://schemas.microsoft.com/office/drawing/2014/main" id="{D7D5840C-00A4-E433-D303-D1A76C5A05B8}"/>
                  </a:ext>
                </a:extLst>
              </p:cNvPr>
              <p:cNvSpPr txBox="1"/>
              <p:nvPr/>
            </p:nvSpPr>
            <p:spPr>
              <a:xfrm>
                <a:off x="7385281" y="4938317"/>
                <a:ext cx="519800"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04</a:t>
                </a:r>
                <a:endParaRPr lang="en-US" sz="1050" b="1" dirty="0">
                  <a:solidFill>
                    <a:srgbClr val="33AFEA"/>
                  </a:solidFill>
                  <a:latin typeface="Poppins" panose="00000500000000000000" pitchFamily="2" charset="0"/>
                  <a:cs typeface="Poppins" panose="00000500000000000000" pitchFamily="2" charset="0"/>
                </a:endParaRPr>
              </a:p>
            </p:txBody>
          </p:sp>
          <p:sp>
            <p:nvSpPr>
              <p:cNvPr id="518" name="TextBox 517">
                <a:extLst>
                  <a:ext uri="{FF2B5EF4-FFF2-40B4-BE49-F238E27FC236}">
                    <a16:creationId xmlns:a16="http://schemas.microsoft.com/office/drawing/2014/main" id="{C211A5DE-AEB6-84EE-FDA1-D32D8850A972}"/>
                  </a:ext>
                </a:extLst>
              </p:cNvPr>
              <p:cNvSpPr txBox="1"/>
              <p:nvPr/>
            </p:nvSpPr>
            <p:spPr>
              <a:xfrm>
                <a:off x="4604698" y="4926333"/>
                <a:ext cx="513389"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05</a:t>
                </a:r>
                <a:endParaRPr lang="en-US" sz="1050" b="1" dirty="0">
                  <a:solidFill>
                    <a:srgbClr val="33AFEA"/>
                  </a:solidFill>
                  <a:latin typeface="Poppins" panose="00000500000000000000" pitchFamily="2" charset="0"/>
                  <a:cs typeface="Poppins" panose="00000500000000000000" pitchFamily="2" charset="0"/>
                </a:endParaRPr>
              </a:p>
            </p:txBody>
          </p:sp>
          <p:sp>
            <p:nvSpPr>
              <p:cNvPr id="519" name="TextBox 518">
                <a:extLst>
                  <a:ext uri="{FF2B5EF4-FFF2-40B4-BE49-F238E27FC236}">
                    <a16:creationId xmlns:a16="http://schemas.microsoft.com/office/drawing/2014/main" id="{16538EE5-3AB1-137D-2AC4-ABC4B00AF3BA}"/>
                  </a:ext>
                </a:extLst>
              </p:cNvPr>
              <p:cNvSpPr txBox="1"/>
              <p:nvPr/>
            </p:nvSpPr>
            <p:spPr>
              <a:xfrm>
                <a:off x="3975470" y="3994676"/>
                <a:ext cx="511251"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06</a:t>
                </a:r>
                <a:endParaRPr lang="en-US" sz="1050" b="1" dirty="0">
                  <a:solidFill>
                    <a:srgbClr val="33AFEA"/>
                  </a:solidFill>
                  <a:latin typeface="Poppins" panose="00000500000000000000" pitchFamily="2" charset="0"/>
                  <a:cs typeface="Poppins" panose="00000500000000000000" pitchFamily="2" charset="0"/>
                </a:endParaRPr>
              </a:p>
            </p:txBody>
          </p:sp>
          <p:sp>
            <p:nvSpPr>
              <p:cNvPr id="520" name="TextBox 519">
                <a:extLst>
                  <a:ext uri="{FF2B5EF4-FFF2-40B4-BE49-F238E27FC236}">
                    <a16:creationId xmlns:a16="http://schemas.microsoft.com/office/drawing/2014/main" id="{B360B32D-5E52-186D-02F6-86D608AA24A4}"/>
                  </a:ext>
                </a:extLst>
              </p:cNvPr>
              <p:cNvSpPr txBox="1"/>
              <p:nvPr/>
            </p:nvSpPr>
            <p:spPr>
              <a:xfrm>
                <a:off x="3965974" y="2966370"/>
                <a:ext cx="489877"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07</a:t>
                </a:r>
                <a:endParaRPr lang="en-US" sz="1050" b="1" dirty="0">
                  <a:solidFill>
                    <a:srgbClr val="33AFEA"/>
                  </a:solidFill>
                  <a:latin typeface="Poppins" panose="00000500000000000000" pitchFamily="2" charset="0"/>
                  <a:cs typeface="Poppins" panose="00000500000000000000" pitchFamily="2" charset="0"/>
                </a:endParaRPr>
              </a:p>
            </p:txBody>
          </p:sp>
          <p:sp>
            <p:nvSpPr>
              <p:cNvPr id="521" name="TextBox 520">
                <a:extLst>
                  <a:ext uri="{FF2B5EF4-FFF2-40B4-BE49-F238E27FC236}">
                    <a16:creationId xmlns:a16="http://schemas.microsoft.com/office/drawing/2014/main" id="{50D5480F-36CD-F8FA-512A-371FDF136E9F}"/>
                  </a:ext>
                </a:extLst>
              </p:cNvPr>
              <p:cNvSpPr txBox="1"/>
              <p:nvPr/>
            </p:nvSpPr>
            <p:spPr>
              <a:xfrm>
                <a:off x="4565284" y="1937810"/>
                <a:ext cx="513389" cy="369332"/>
              </a:xfrm>
              <a:prstGeom prst="rect">
                <a:avLst/>
              </a:prstGeom>
              <a:noFill/>
            </p:spPr>
            <p:txBody>
              <a:bodyPr wrap="none" rtlCol="0">
                <a:spAutoFit/>
              </a:bodyPr>
              <a:lstStyle/>
              <a:p>
                <a:r>
                  <a:rPr lang="en-US" sz="1200" b="1" dirty="0">
                    <a:solidFill>
                      <a:srgbClr val="33AFEA"/>
                    </a:solidFill>
                    <a:latin typeface="Poppins" panose="00000500000000000000" pitchFamily="2" charset="0"/>
                    <a:cs typeface="Poppins" panose="00000500000000000000" pitchFamily="2" charset="0"/>
                  </a:rPr>
                  <a:t>08</a:t>
                </a:r>
              </a:p>
            </p:txBody>
          </p:sp>
        </p:grpSp>
        <p:sp>
          <p:nvSpPr>
            <p:cNvPr id="562" name="TextBox 561">
              <a:extLst>
                <a:ext uri="{FF2B5EF4-FFF2-40B4-BE49-F238E27FC236}">
                  <a16:creationId xmlns:a16="http://schemas.microsoft.com/office/drawing/2014/main" id="{A160DBFA-47A6-35A5-8395-70F3A33427C9}"/>
                </a:ext>
              </a:extLst>
            </p:cNvPr>
            <p:cNvSpPr txBox="1"/>
            <p:nvPr/>
          </p:nvSpPr>
          <p:spPr>
            <a:xfrm>
              <a:off x="5400112" y="3625286"/>
              <a:ext cx="1361640" cy="984885"/>
            </a:xfrm>
            <a:prstGeom prst="rect">
              <a:avLst/>
            </a:prstGeom>
            <a:noFill/>
          </p:spPr>
          <p:txBody>
            <a:bodyPr wrap="square">
              <a:spAutoFit/>
            </a:bodyPr>
            <a:lstStyle/>
            <a:p>
              <a:pPr algn="ctr"/>
              <a:r>
                <a:rPr lang="en-US" sz="1050" b="1" dirty="0">
                  <a:solidFill>
                    <a:schemeClr val="tx1">
                      <a:lumMod val="85000"/>
                      <a:lumOff val="15000"/>
                    </a:schemeClr>
                  </a:solidFill>
                  <a:latin typeface="Poppins" panose="00000500000000000000" pitchFamily="2" charset="0"/>
                  <a:cs typeface="Poppins" panose="00000500000000000000" pitchFamily="2" charset="0"/>
                </a:rPr>
                <a:t>Typical Challenges</a:t>
              </a:r>
            </a:p>
            <a:p>
              <a:pPr algn="ctr"/>
              <a:r>
                <a:rPr lang="en-US" sz="1050" b="1" dirty="0">
                  <a:solidFill>
                    <a:schemeClr val="tx1">
                      <a:lumMod val="85000"/>
                      <a:lumOff val="15000"/>
                    </a:schemeClr>
                  </a:solidFill>
                  <a:latin typeface="Poppins" panose="00000500000000000000" pitchFamily="2" charset="0"/>
                  <a:cs typeface="Poppins" panose="00000500000000000000" pitchFamily="2" charset="0"/>
                </a:rPr>
                <a:t>Bidders </a:t>
              </a:r>
            </a:p>
            <a:p>
              <a:pPr algn="ctr"/>
              <a:r>
                <a:rPr lang="en-US" sz="1050" b="1" dirty="0">
                  <a:solidFill>
                    <a:schemeClr val="tx1">
                      <a:lumMod val="85000"/>
                      <a:lumOff val="15000"/>
                    </a:schemeClr>
                  </a:solidFill>
                  <a:latin typeface="Poppins" panose="00000500000000000000" pitchFamily="2" charset="0"/>
                  <a:cs typeface="Poppins" panose="00000500000000000000" pitchFamily="2" charset="0"/>
                </a:rPr>
                <a:t>Face</a:t>
              </a:r>
            </a:p>
          </p:txBody>
        </p:sp>
      </p:grpSp>
    </p:spTree>
    <p:extLst>
      <p:ext uri="{BB962C8B-B14F-4D97-AF65-F5344CB8AC3E}">
        <p14:creationId xmlns:p14="http://schemas.microsoft.com/office/powerpoint/2010/main" val="281484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6592" b="6195"/>
          <a:stretch/>
        </p:blipFill>
        <p:spPr>
          <a:xfrm>
            <a:off x="0" y="1092199"/>
            <a:ext cx="9144000" cy="4076701"/>
          </a:xfrm>
          <a:prstGeom prst="rect">
            <a:avLst/>
          </a:prstGeom>
        </p:spPr>
      </p:pic>
      <p:sp>
        <p:nvSpPr>
          <p:cNvPr id="5" name="Rectangle 4"/>
          <p:cNvSpPr/>
          <p:nvPr/>
        </p:nvSpPr>
        <p:spPr>
          <a:xfrm>
            <a:off x="-1" y="2881086"/>
            <a:ext cx="3904344" cy="1650873"/>
          </a:xfrm>
          <a:prstGeom prst="rect">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531960"/>
            <a:ext cx="3904344" cy="45720"/>
          </a:xfrm>
          <a:prstGeom prst="rect">
            <a:avLst/>
          </a:prstGeom>
          <a:solidFill>
            <a:srgbClr val="F46E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28625" y="3110265"/>
            <a:ext cx="4816246" cy="1421694"/>
          </a:xfrm>
          <a:noFill/>
        </p:spPr>
        <p:txBody>
          <a:bodyPr>
            <a:normAutofit fontScale="90000"/>
          </a:bodyPr>
          <a:lstStyle/>
          <a:p>
            <a:pPr>
              <a:lnSpc>
                <a:spcPct val="100000"/>
              </a:lnSpc>
            </a:pPr>
            <a:r>
              <a:rPr lang="en-US" sz="3000">
                <a:solidFill>
                  <a:schemeClr val="bg1"/>
                </a:solidFill>
                <a:latin typeface="Fira Sans" panose="020B0503050000020004" pitchFamily="34" charset="0"/>
              </a:rPr>
              <a:t>Thank you!</a:t>
            </a:r>
            <a:br>
              <a:rPr lang="en-US" sz="3000">
                <a:solidFill>
                  <a:schemeClr val="bg1"/>
                </a:solidFill>
                <a:latin typeface="Fira Sans" panose="020B0503050000020004" pitchFamily="34" charset="0"/>
              </a:rPr>
            </a:br>
            <a:br>
              <a:rPr lang="en-US" sz="2000">
                <a:solidFill>
                  <a:schemeClr val="bg1"/>
                </a:solidFill>
              </a:rPr>
            </a:br>
            <a:r>
              <a:rPr lang="en-US" sz="2000">
                <a:solidFill>
                  <a:schemeClr val="bg1"/>
                </a:solidFill>
              </a:rPr>
              <a:t>partnerships@unido.org</a:t>
            </a:r>
            <a:br>
              <a:rPr lang="en-US" sz="2000">
                <a:solidFill>
                  <a:schemeClr val="bg1"/>
                </a:solidFill>
              </a:rPr>
            </a:br>
            <a:endParaRPr lang="en-US" sz="2000">
              <a:solidFill>
                <a:schemeClr val="bg1"/>
              </a:solidFill>
            </a:endParaRPr>
          </a:p>
        </p:txBody>
      </p:sp>
    </p:spTree>
    <p:extLst>
      <p:ext uri="{BB962C8B-B14F-4D97-AF65-F5344CB8AC3E}">
        <p14:creationId xmlns:p14="http://schemas.microsoft.com/office/powerpoint/2010/main" val="3317672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5492" y="792242"/>
            <a:ext cx="7886700" cy="598093"/>
          </a:xfrm>
        </p:spPr>
        <p:txBody>
          <a:bodyPr>
            <a:normAutofit/>
          </a:bodyPr>
          <a:lstStyle/>
          <a:p>
            <a:r>
              <a:rPr lang="en-US"/>
              <a:t>Current portfolio</a:t>
            </a:r>
            <a:endParaRPr lang="en-US" dirty="0">
              <a:solidFill>
                <a:srgbClr val="00B0F0"/>
              </a:solidFill>
            </a:endParaRPr>
          </a:p>
        </p:txBody>
      </p:sp>
      <p:pic>
        <p:nvPicPr>
          <p:cNvPr id="8" name="Picture 7">
            <a:extLst>
              <a:ext uri="{FF2B5EF4-FFF2-40B4-BE49-F238E27FC236}">
                <a16:creationId xmlns:a16="http://schemas.microsoft.com/office/drawing/2014/main" id="{DC90CF09-AA2A-1A0B-6819-DBD33296EC21}"/>
              </a:ext>
            </a:extLst>
          </p:cNvPr>
          <p:cNvPicPr>
            <a:picLocks noChangeAspect="1"/>
          </p:cNvPicPr>
          <p:nvPr/>
        </p:nvPicPr>
        <p:blipFill rotWithShape="1">
          <a:blip r:embed="rId3"/>
          <a:srcRect l="2167" t="36402" r="2167" b="19576"/>
          <a:stretch/>
        </p:blipFill>
        <p:spPr>
          <a:xfrm>
            <a:off x="435239" y="1763486"/>
            <a:ext cx="8425733" cy="2322286"/>
          </a:xfrm>
          <a:prstGeom prst="rect">
            <a:avLst/>
          </a:prstGeom>
        </p:spPr>
      </p:pic>
    </p:spTree>
    <p:extLst>
      <p:ext uri="{BB962C8B-B14F-4D97-AF65-F5344CB8AC3E}">
        <p14:creationId xmlns:p14="http://schemas.microsoft.com/office/powerpoint/2010/main" val="675116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908" y="1372221"/>
            <a:ext cx="1495097" cy="88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010" y="2441206"/>
            <a:ext cx="2724002" cy="380669"/>
          </a:xfrm>
          <a:prstGeom prst="rect">
            <a:avLst/>
          </a:prstGeom>
          <a:noFill/>
          <a:ln w="6350">
            <a:solidFill>
              <a:srgbClr val="029CD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630000" y="2217458"/>
            <a:ext cx="544135" cy="213585"/>
          </a:xfrm>
          <a:prstGeom prst="rect">
            <a:avLst/>
          </a:prstGeom>
          <a:solidFill>
            <a:schemeClr val="bg1"/>
          </a:solidFill>
        </p:spPr>
        <p:txBody>
          <a:bodyPr wrap="square" rtlCol="0">
            <a:spAutoFit/>
          </a:bodyPr>
          <a:lstStyle/>
          <a:p>
            <a:endParaRPr lang="en-US" sz="788" dirty="0"/>
          </a:p>
        </p:txBody>
      </p:sp>
      <p:grpSp>
        <p:nvGrpSpPr>
          <p:cNvPr id="22" name="Group 21">
            <a:extLst>
              <a:ext uri="{FF2B5EF4-FFF2-40B4-BE49-F238E27FC236}">
                <a16:creationId xmlns:a16="http://schemas.microsoft.com/office/drawing/2014/main" id="{C329DBCD-D60D-1C4A-8C0A-852EFB9B5B12}"/>
              </a:ext>
            </a:extLst>
          </p:cNvPr>
          <p:cNvGrpSpPr/>
          <p:nvPr/>
        </p:nvGrpSpPr>
        <p:grpSpPr>
          <a:xfrm>
            <a:off x="5446143" y="1147279"/>
            <a:ext cx="1241000" cy="954476"/>
            <a:chOff x="6377131" y="935560"/>
            <a:chExt cx="1654667" cy="1272634"/>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9158" y="1214327"/>
              <a:ext cx="1552640" cy="83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77131" y="935560"/>
              <a:ext cx="1050472" cy="692497"/>
            </a:xfrm>
            <a:prstGeom prst="rect">
              <a:avLst/>
            </a:prstGeom>
            <a:solidFill>
              <a:schemeClr val="bg1"/>
            </a:solidFill>
          </p:spPr>
          <p:txBody>
            <a:bodyPr wrap="square" rtlCol="0">
              <a:spAutoFit/>
            </a:bodyPr>
            <a:lstStyle/>
            <a:p>
              <a:r>
                <a:rPr lang="en-US" sz="2775" b="1" dirty="0">
                  <a:solidFill>
                    <a:srgbClr val="76B531"/>
                  </a:solidFill>
                  <a:latin typeface="Corbel" panose="020B0503020204020204" pitchFamily="34" charset="0"/>
                  <a:cs typeface="Gisha" panose="020B0502040204020203" pitchFamily="34" charset="-79"/>
                </a:rPr>
                <a:t>170</a:t>
              </a:r>
            </a:p>
          </p:txBody>
        </p:sp>
        <p:sp>
          <p:nvSpPr>
            <p:cNvPr id="4" name="TextBox 3">
              <a:extLst>
                <a:ext uri="{FF2B5EF4-FFF2-40B4-BE49-F238E27FC236}">
                  <a16:creationId xmlns:a16="http://schemas.microsoft.com/office/drawing/2014/main" id="{8A170820-2C7B-D044-BA1B-2118EE818778}"/>
                </a:ext>
              </a:extLst>
            </p:cNvPr>
            <p:cNvSpPr txBox="1"/>
            <p:nvPr/>
          </p:nvSpPr>
          <p:spPr>
            <a:xfrm>
              <a:off x="6434178" y="1961973"/>
              <a:ext cx="1463598" cy="246221"/>
            </a:xfrm>
            <a:prstGeom prst="rect">
              <a:avLst/>
            </a:prstGeom>
            <a:noFill/>
          </p:spPr>
          <p:txBody>
            <a:bodyPr wrap="square" rtlCol="0">
              <a:spAutoFit/>
            </a:bodyPr>
            <a:lstStyle/>
            <a:p>
              <a:r>
                <a:rPr lang="en-GB" sz="600" i="1" dirty="0">
                  <a:solidFill>
                    <a:schemeClr val="tx1">
                      <a:lumMod val="50000"/>
                      <a:lumOff val="50000"/>
                    </a:schemeClr>
                  </a:solidFill>
                  <a:latin typeface="Corbel" panose="020B0503020204020204" pitchFamily="34" charset="0"/>
                </a:rPr>
                <a:t>(a</a:t>
              </a:r>
              <a:r>
                <a:rPr lang="en-AT" sz="600" i="1" dirty="0">
                  <a:solidFill>
                    <a:schemeClr val="tx1">
                      <a:lumMod val="50000"/>
                      <a:lumOff val="50000"/>
                    </a:schemeClr>
                  </a:solidFill>
                  <a:latin typeface="Corbel" panose="020B0503020204020204" pitchFamily="34" charset="0"/>
                </a:rPr>
                <a:t>s at </a:t>
              </a:r>
              <a:r>
                <a:rPr lang="en-IN" sz="600" i="1" dirty="0">
                  <a:solidFill>
                    <a:schemeClr val="tx1">
                      <a:lumMod val="50000"/>
                      <a:lumOff val="50000"/>
                    </a:schemeClr>
                  </a:solidFill>
                  <a:latin typeface="Corbel" panose="020B0503020204020204" pitchFamily="34" charset="0"/>
                </a:rPr>
                <a:t>31</a:t>
              </a:r>
              <a:r>
                <a:rPr lang="en-AT" sz="600" i="1" dirty="0">
                  <a:solidFill>
                    <a:schemeClr val="tx1">
                      <a:lumMod val="50000"/>
                      <a:lumOff val="50000"/>
                    </a:schemeClr>
                  </a:solidFill>
                  <a:latin typeface="Corbel" panose="020B0503020204020204" pitchFamily="34" charset="0"/>
                </a:rPr>
                <a:t> </a:t>
              </a:r>
              <a:r>
                <a:rPr lang="en-IN" sz="600" i="1" dirty="0">
                  <a:solidFill>
                    <a:schemeClr val="tx1">
                      <a:lumMod val="50000"/>
                      <a:lumOff val="50000"/>
                    </a:schemeClr>
                  </a:solidFill>
                  <a:latin typeface="Corbel" panose="020B0503020204020204" pitchFamily="34" charset="0"/>
                </a:rPr>
                <a:t>December</a:t>
              </a:r>
              <a:r>
                <a:rPr lang="en-AT" sz="600" i="1" dirty="0">
                  <a:solidFill>
                    <a:schemeClr val="tx1">
                      <a:lumMod val="50000"/>
                      <a:lumOff val="50000"/>
                    </a:schemeClr>
                  </a:solidFill>
                  <a:latin typeface="Corbel" panose="020B0503020204020204" pitchFamily="34" charset="0"/>
                </a:rPr>
                <a:t> </a:t>
              </a:r>
              <a:r>
                <a:rPr lang="en-IN" sz="600" i="1" dirty="0">
                  <a:solidFill>
                    <a:schemeClr val="tx1">
                      <a:lumMod val="50000"/>
                      <a:lumOff val="50000"/>
                    </a:schemeClr>
                  </a:solidFill>
                  <a:latin typeface="Corbel" panose="020B0503020204020204" pitchFamily="34" charset="0"/>
                </a:rPr>
                <a:t>2021)</a:t>
              </a:r>
              <a:endParaRPr lang="en-AT" sz="600" i="1" dirty="0">
                <a:solidFill>
                  <a:schemeClr val="tx1">
                    <a:lumMod val="50000"/>
                    <a:lumOff val="50000"/>
                  </a:schemeClr>
                </a:solidFill>
                <a:latin typeface="Corbel" panose="020B0503020204020204" pitchFamily="34" charset="0"/>
              </a:endParaRPr>
            </a:p>
          </p:txBody>
        </p:sp>
      </p:grpSp>
      <p:grpSp>
        <p:nvGrpSpPr>
          <p:cNvPr id="19" name="Group 18">
            <a:extLst>
              <a:ext uri="{FF2B5EF4-FFF2-40B4-BE49-F238E27FC236}">
                <a16:creationId xmlns:a16="http://schemas.microsoft.com/office/drawing/2014/main" id="{DA81A522-AB31-8A43-82A8-2738A2134197}"/>
              </a:ext>
            </a:extLst>
          </p:cNvPr>
          <p:cNvGrpSpPr/>
          <p:nvPr/>
        </p:nvGrpSpPr>
        <p:grpSpPr>
          <a:xfrm>
            <a:off x="2466976" y="3209210"/>
            <a:ext cx="1258581" cy="910325"/>
            <a:chOff x="4275055" y="3394905"/>
            <a:chExt cx="1678108" cy="1213767"/>
          </a:xfrm>
        </p:grpSpPr>
        <p:pic>
          <p:nvPicPr>
            <p:cNvPr id="8"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736"/>
            <a:stretch/>
          </p:blipFill>
          <p:spPr bwMode="auto">
            <a:xfrm>
              <a:off x="4275055" y="3394905"/>
              <a:ext cx="1678108" cy="121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328302" y="3774618"/>
              <a:ext cx="1607759" cy="334708"/>
            </a:xfrm>
            <a:custGeom>
              <a:avLst/>
              <a:gdLst>
                <a:gd name="connsiteX0" fmla="*/ 0 w 1423590"/>
                <a:gd name="connsiteY0" fmla="*/ 0 h 350096"/>
                <a:gd name="connsiteX1" fmla="*/ 1423590 w 1423590"/>
                <a:gd name="connsiteY1" fmla="*/ 0 h 350096"/>
                <a:gd name="connsiteX2" fmla="*/ 1423590 w 1423590"/>
                <a:gd name="connsiteY2" fmla="*/ 350096 h 350096"/>
                <a:gd name="connsiteX3" fmla="*/ 0 w 1423590"/>
                <a:gd name="connsiteY3" fmla="*/ 350096 h 350096"/>
                <a:gd name="connsiteX4" fmla="*/ 0 w 1423590"/>
                <a:gd name="connsiteY4" fmla="*/ 0 h 350096"/>
                <a:gd name="connsiteX0" fmla="*/ 41881 w 1423590"/>
                <a:gd name="connsiteY0" fmla="*/ 0 h 398957"/>
                <a:gd name="connsiteX1" fmla="*/ 1423590 w 1423590"/>
                <a:gd name="connsiteY1" fmla="*/ 48861 h 398957"/>
                <a:gd name="connsiteX2" fmla="*/ 1423590 w 1423590"/>
                <a:gd name="connsiteY2" fmla="*/ 398957 h 398957"/>
                <a:gd name="connsiteX3" fmla="*/ 0 w 1423590"/>
                <a:gd name="connsiteY3" fmla="*/ 398957 h 398957"/>
                <a:gd name="connsiteX4" fmla="*/ 41881 w 1423590"/>
                <a:gd name="connsiteY4" fmla="*/ 0 h 398957"/>
                <a:gd name="connsiteX0" fmla="*/ 41881 w 1423590"/>
                <a:gd name="connsiteY0" fmla="*/ 0 h 398957"/>
                <a:gd name="connsiteX1" fmla="*/ 1423590 w 1423590"/>
                <a:gd name="connsiteY1" fmla="*/ 48861 h 398957"/>
                <a:gd name="connsiteX2" fmla="*/ 1423590 w 1423590"/>
                <a:gd name="connsiteY2" fmla="*/ 398957 h 398957"/>
                <a:gd name="connsiteX3" fmla="*/ 0 w 1423590"/>
                <a:gd name="connsiteY3" fmla="*/ 398957 h 398957"/>
                <a:gd name="connsiteX4" fmla="*/ 41881 w 1423590"/>
                <a:gd name="connsiteY4" fmla="*/ 0 h 398957"/>
                <a:gd name="connsiteX0" fmla="*/ 41881 w 1423590"/>
                <a:gd name="connsiteY0" fmla="*/ 0 h 398957"/>
                <a:gd name="connsiteX1" fmla="*/ 1423590 w 1423590"/>
                <a:gd name="connsiteY1" fmla="*/ 48861 h 398957"/>
                <a:gd name="connsiteX2" fmla="*/ 1423590 w 1423590"/>
                <a:gd name="connsiteY2" fmla="*/ 398957 h 398957"/>
                <a:gd name="connsiteX3" fmla="*/ 0 w 1423590"/>
                <a:gd name="connsiteY3" fmla="*/ 398957 h 398957"/>
                <a:gd name="connsiteX4" fmla="*/ 41881 w 1423590"/>
                <a:gd name="connsiteY4" fmla="*/ 0 h 39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0" h="398957">
                  <a:moveTo>
                    <a:pt x="41881" y="0"/>
                  </a:moveTo>
                  <a:cubicBezTo>
                    <a:pt x="453590" y="114010"/>
                    <a:pt x="963020" y="32574"/>
                    <a:pt x="1423590" y="48861"/>
                  </a:cubicBezTo>
                  <a:lnTo>
                    <a:pt x="1423590" y="398957"/>
                  </a:lnTo>
                  <a:lnTo>
                    <a:pt x="0" y="398957"/>
                  </a:lnTo>
                  <a:lnTo>
                    <a:pt x="41881" y="0"/>
                  </a:lnTo>
                  <a:close/>
                </a:path>
              </a:pathLst>
            </a:custGeom>
            <a:solidFill>
              <a:schemeClr val="bg1"/>
            </a:solidFill>
          </p:spPr>
          <p:txBody>
            <a:bodyPr wrap="square" tIns="25718" bIns="51435" rtlCol="0">
              <a:spAutoFit/>
            </a:bodyPr>
            <a:lstStyle/>
            <a:p>
              <a:r>
                <a:rPr lang="en-US" sz="1125" b="1" dirty="0">
                  <a:solidFill>
                    <a:srgbClr val="85B400"/>
                  </a:solidFill>
                  <a:latin typeface="Corbel" panose="020B0503020204020204" pitchFamily="34" charset="0"/>
                  <a:cs typeface="Leelawadee" panose="020B0502040204020203" pitchFamily="34" charset="-34"/>
                </a:rPr>
                <a:t>$197.3 </a:t>
              </a:r>
              <a:r>
                <a:rPr lang="en-US" sz="1125" b="1" dirty="0">
                  <a:solidFill>
                    <a:srgbClr val="85B400"/>
                  </a:solidFill>
                  <a:latin typeface="Gisha" panose="020B0502040204020203" pitchFamily="34" charset="-79"/>
                  <a:cs typeface="Gisha" panose="020B0502040204020203" pitchFamily="34" charset="-79"/>
                </a:rPr>
                <a:t>million</a:t>
              </a:r>
            </a:p>
          </p:txBody>
        </p:sp>
        <p:sp>
          <p:nvSpPr>
            <p:cNvPr id="35" name="TextBox 34">
              <a:extLst>
                <a:ext uri="{FF2B5EF4-FFF2-40B4-BE49-F238E27FC236}">
                  <a16:creationId xmlns:a16="http://schemas.microsoft.com/office/drawing/2014/main" id="{40C0CEB9-1C96-8A43-8AB7-48901433A520}"/>
                </a:ext>
              </a:extLst>
            </p:cNvPr>
            <p:cNvSpPr txBox="1"/>
            <p:nvPr/>
          </p:nvSpPr>
          <p:spPr>
            <a:xfrm>
              <a:off x="4353452" y="4069588"/>
              <a:ext cx="1586940" cy="492443"/>
            </a:xfrm>
            <a:prstGeom prst="rect">
              <a:avLst/>
            </a:prstGeom>
            <a:solidFill>
              <a:schemeClr val="bg1"/>
            </a:solidFill>
          </p:spPr>
          <p:txBody>
            <a:bodyPr wrap="square" lIns="0" tIns="0" rIns="0" bIns="0" rtlCol="0">
              <a:spAutoFit/>
            </a:bodyPr>
            <a:lstStyle/>
            <a:p>
              <a:r>
                <a:rPr lang="en-US" sz="600" dirty="0">
                  <a:solidFill>
                    <a:schemeClr val="tx1">
                      <a:lumMod val="85000"/>
                      <a:lumOff val="15000"/>
                    </a:schemeClr>
                  </a:solidFill>
                  <a:latin typeface="Corbel" panose="020B0503020204020204" pitchFamily="34" charset="0"/>
                  <a:cs typeface="Leelawadee" panose="020B0502040204020203" pitchFamily="34" charset="-34"/>
                </a:rPr>
                <a:t>net</a:t>
              </a:r>
              <a:r>
                <a:rPr lang="en-US" sz="600" b="1" dirty="0">
                  <a:solidFill>
                    <a:schemeClr val="tx1">
                      <a:lumMod val="85000"/>
                      <a:lumOff val="15000"/>
                    </a:schemeClr>
                  </a:solidFill>
                  <a:latin typeface="Corbel" panose="020B0503020204020204" pitchFamily="34" charset="0"/>
                  <a:cs typeface="Leelawadee" panose="020B0502040204020203" pitchFamily="34" charset="-34"/>
                </a:rPr>
                <a:t> voluntary contributions  </a:t>
              </a:r>
              <a:r>
                <a:rPr lang="en-US" sz="600" dirty="0">
                  <a:solidFill>
                    <a:schemeClr val="tx1">
                      <a:lumMod val="85000"/>
                      <a:lumOff val="15000"/>
                    </a:schemeClr>
                  </a:solidFill>
                  <a:latin typeface="Corbel" panose="020B0503020204020204" pitchFamily="34" charset="0"/>
                  <a:cs typeface="Leelawadee" panose="020B0502040204020203" pitchFamily="34" charset="-34"/>
                </a:rPr>
                <a:t>in 2021 for project implementation, with a total portfolio of projects in hand of </a:t>
              </a:r>
              <a:r>
                <a:rPr lang="en-US" sz="600" b="1" dirty="0">
                  <a:solidFill>
                    <a:schemeClr val="tx1">
                      <a:lumMod val="85000"/>
                      <a:lumOff val="15000"/>
                    </a:schemeClr>
                  </a:solidFill>
                  <a:latin typeface="Corbel" panose="020B0503020204020204" pitchFamily="34" charset="0"/>
                  <a:cs typeface="Leelawadee" panose="020B0502040204020203" pitchFamily="34" charset="-34"/>
                </a:rPr>
                <a:t>$575.2 million</a:t>
              </a:r>
            </a:p>
          </p:txBody>
        </p:sp>
      </p:grpSp>
      <p:grpSp>
        <p:nvGrpSpPr>
          <p:cNvPr id="18" name="Group 17">
            <a:extLst>
              <a:ext uri="{FF2B5EF4-FFF2-40B4-BE49-F238E27FC236}">
                <a16:creationId xmlns:a16="http://schemas.microsoft.com/office/drawing/2014/main" id="{5C971C3A-5563-8944-897D-9ACE5279D748}"/>
              </a:ext>
            </a:extLst>
          </p:cNvPr>
          <p:cNvGrpSpPr/>
          <p:nvPr/>
        </p:nvGrpSpPr>
        <p:grpSpPr>
          <a:xfrm>
            <a:off x="1467131" y="2402255"/>
            <a:ext cx="1195421" cy="1060026"/>
            <a:chOff x="2336166" y="3354544"/>
            <a:chExt cx="1593894" cy="1413368"/>
          </a:xfrm>
        </p:grpSpPr>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3120" y="3354544"/>
              <a:ext cx="1586940" cy="141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36166" y="3845707"/>
              <a:ext cx="893549" cy="861775"/>
            </a:xfrm>
            <a:prstGeom prst="rect">
              <a:avLst/>
            </a:prstGeom>
            <a:solidFill>
              <a:schemeClr val="bg1"/>
            </a:solidFill>
          </p:spPr>
          <p:txBody>
            <a:bodyPr wrap="square" rtlCol="0">
              <a:spAutoFit/>
            </a:bodyPr>
            <a:lstStyle/>
            <a:p>
              <a:r>
                <a:rPr lang="en-US" sz="1200" b="1" dirty="0">
                  <a:solidFill>
                    <a:srgbClr val="00BAE6"/>
                  </a:solidFill>
                  <a:latin typeface="Corbel" panose="020B0503020204020204" pitchFamily="34" charset="0"/>
                  <a:cs typeface="Gisha" panose="020B0502040204020203" pitchFamily="34" charset="-79"/>
                </a:rPr>
                <a:t>$179.4</a:t>
              </a:r>
            </a:p>
            <a:p>
              <a:r>
                <a:rPr lang="en-US" sz="1200" b="1" dirty="0">
                  <a:solidFill>
                    <a:srgbClr val="00BAE6"/>
                  </a:solidFill>
                  <a:latin typeface="Gisha" panose="020B0502040204020203" pitchFamily="34" charset="-79"/>
                  <a:cs typeface="Gisha" panose="020B0502040204020203" pitchFamily="34" charset="-79"/>
                </a:rPr>
                <a:t>million</a:t>
              </a:r>
            </a:p>
          </p:txBody>
        </p:sp>
        <p:sp>
          <p:nvSpPr>
            <p:cNvPr id="36" name="TextBox 35">
              <a:extLst>
                <a:ext uri="{FF2B5EF4-FFF2-40B4-BE49-F238E27FC236}">
                  <a16:creationId xmlns:a16="http://schemas.microsoft.com/office/drawing/2014/main" id="{5D46706E-AC49-384E-8EA1-EF8DBE0254BB}"/>
                </a:ext>
              </a:extLst>
            </p:cNvPr>
            <p:cNvSpPr txBox="1"/>
            <p:nvPr/>
          </p:nvSpPr>
          <p:spPr>
            <a:xfrm>
              <a:off x="2380661" y="3476375"/>
              <a:ext cx="1167078" cy="369332"/>
            </a:xfrm>
            <a:prstGeom prst="rect">
              <a:avLst/>
            </a:prstGeom>
            <a:solidFill>
              <a:schemeClr val="bg1"/>
            </a:solidFill>
          </p:spPr>
          <p:txBody>
            <a:bodyPr wrap="square" lIns="0" tIns="0" rIns="0" bIns="0" rtlCol="0">
              <a:spAutoFit/>
            </a:bodyPr>
            <a:lstStyle/>
            <a:p>
              <a:r>
                <a:rPr lang="en-US" sz="600" dirty="0">
                  <a:solidFill>
                    <a:schemeClr val="tx1">
                      <a:lumMod val="85000"/>
                      <a:lumOff val="15000"/>
                    </a:schemeClr>
                  </a:solidFill>
                  <a:latin typeface="Corbel" panose="020B0503020204020204" pitchFamily="34" charset="0"/>
                  <a:ea typeface="Dotum" panose="020B0503020000020004" pitchFamily="34" charset="-127"/>
                  <a:cs typeface="Gisha" panose="020B0502040204020203" pitchFamily="34" charset="-79"/>
                </a:rPr>
                <a:t>The value of </a:t>
              </a:r>
              <a:r>
                <a:rPr lang="en-US" sz="600" b="1" dirty="0">
                  <a:solidFill>
                    <a:schemeClr val="tx1">
                      <a:lumMod val="85000"/>
                      <a:lumOff val="15000"/>
                    </a:schemeClr>
                  </a:solidFill>
                  <a:latin typeface="Corbel" panose="020B0503020204020204" pitchFamily="34" charset="0"/>
                  <a:ea typeface="Dotum" panose="020B0503020000020004" pitchFamily="34" charset="-127"/>
                  <a:cs typeface="Gisha" panose="020B0502040204020203" pitchFamily="34" charset="-79"/>
                </a:rPr>
                <a:t>technical cooperation delivery </a:t>
              </a:r>
              <a:r>
                <a:rPr lang="en-US" sz="600" dirty="0">
                  <a:solidFill>
                    <a:schemeClr val="tx1">
                      <a:lumMod val="85000"/>
                      <a:lumOff val="15000"/>
                    </a:schemeClr>
                  </a:solidFill>
                  <a:latin typeface="Corbel" panose="020B0503020204020204" pitchFamily="34" charset="0"/>
                  <a:ea typeface="Dotum" panose="020B0503020000020004" pitchFamily="34" charset="-127"/>
                  <a:cs typeface="Gisha" panose="020B0502040204020203" pitchFamily="34" charset="-79"/>
                </a:rPr>
                <a:t>in 2021 amounted to </a:t>
              </a:r>
              <a:endParaRPr lang="en-US" sz="600" b="1" dirty="0">
                <a:solidFill>
                  <a:schemeClr val="tx1">
                    <a:lumMod val="85000"/>
                    <a:lumOff val="15000"/>
                  </a:schemeClr>
                </a:solidFill>
                <a:latin typeface="Corbel" panose="020B0503020204020204" pitchFamily="34" charset="0"/>
                <a:ea typeface="Dotum" panose="020B0503020000020004" pitchFamily="34" charset="-127"/>
                <a:cs typeface="Gisha" panose="020B0502040204020203" pitchFamily="34" charset="-79"/>
              </a:endParaRPr>
            </a:p>
          </p:txBody>
        </p:sp>
      </p:grpSp>
      <p:grpSp>
        <p:nvGrpSpPr>
          <p:cNvPr id="41" name="Group 40">
            <a:extLst>
              <a:ext uri="{FF2B5EF4-FFF2-40B4-BE49-F238E27FC236}">
                <a16:creationId xmlns:a16="http://schemas.microsoft.com/office/drawing/2014/main" id="{D689A7C8-2F71-394E-8F76-D11F3B26E12D}"/>
              </a:ext>
            </a:extLst>
          </p:cNvPr>
          <p:cNvGrpSpPr/>
          <p:nvPr/>
        </p:nvGrpSpPr>
        <p:grpSpPr>
          <a:xfrm>
            <a:off x="6098803" y="2013278"/>
            <a:ext cx="1689833" cy="874064"/>
            <a:chOff x="6432771" y="2431491"/>
            <a:chExt cx="2253111" cy="1165419"/>
          </a:xfrm>
        </p:grpSpPr>
        <p:grpSp>
          <p:nvGrpSpPr>
            <p:cNvPr id="40" name="Group 39">
              <a:extLst>
                <a:ext uri="{FF2B5EF4-FFF2-40B4-BE49-F238E27FC236}">
                  <a16:creationId xmlns:a16="http://schemas.microsoft.com/office/drawing/2014/main" id="{792524DF-9B1D-6F4B-AA82-CF5CAE63ECB6}"/>
                </a:ext>
              </a:extLst>
            </p:cNvPr>
            <p:cNvGrpSpPr/>
            <p:nvPr/>
          </p:nvGrpSpPr>
          <p:grpSpPr>
            <a:xfrm>
              <a:off x="6432771" y="2431491"/>
              <a:ext cx="2253111" cy="799707"/>
              <a:chOff x="6432771" y="2431491"/>
              <a:chExt cx="2253111" cy="799707"/>
            </a:xfrm>
          </p:grpSpPr>
          <p:grpSp>
            <p:nvGrpSpPr>
              <p:cNvPr id="20" name="Group 19">
                <a:extLst>
                  <a:ext uri="{FF2B5EF4-FFF2-40B4-BE49-F238E27FC236}">
                    <a16:creationId xmlns:a16="http://schemas.microsoft.com/office/drawing/2014/main" id="{8A7555FF-D840-4D4A-BE73-824477E3D52E}"/>
                  </a:ext>
                </a:extLst>
              </p:cNvPr>
              <p:cNvGrpSpPr/>
              <p:nvPr/>
            </p:nvGrpSpPr>
            <p:grpSpPr>
              <a:xfrm>
                <a:off x="6432771" y="2431491"/>
                <a:ext cx="2208131" cy="799707"/>
                <a:chOff x="6396425" y="2417457"/>
                <a:chExt cx="2208131" cy="799707"/>
              </a:xfrm>
            </p:grpSpPr>
            <p:pic>
              <p:nvPicPr>
                <p:cNvPr id="12"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3634"/>
                <a:stretch/>
              </p:blipFill>
              <p:spPr bwMode="auto">
                <a:xfrm>
                  <a:off x="6413841" y="2489475"/>
                  <a:ext cx="2190715" cy="7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D690F948-BCAB-C743-AB1E-A162B8C2EDBE}"/>
                    </a:ext>
                  </a:extLst>
                </p:cNvPr>
                <p:cNvSpPr txBox="1"/>
                <p:nvPr/>
              </p:nvSpPr>
              <p:spPr>
                <a:xfrm>
                  <a:off x="6396425" y="2417457"/>
                  <a:ext cx="991877" cy="630942"/>
                </a:xfrm>
                <a:custGeom>
                  <a:avLst/>
                  <a:gdLst>
                    <a:gd name="connsiteX0" fmla="*/ 0 w 977917"/>
                    <a:gd name="connsiteY0" fmla="*/ 0 h 600164"/>
                    <a:gd name="connsiteX1" fmla="*/ 977917 w 977917"/>
                    <a:gd name="connsiteY1" fmla="*/ 0 h 600164"/>
                    <a:gd name="connsiteX2" fmla="*/ 977917 w 977917"/>
                    <a:gd name="connsiteY2" fmla="*/ 600164 h 600164"/>
                    <a:gd name="connsiteX3" fmla="*/ 0 w 977917"/>
                    <a:gd name="connsiteY3" fmla="*/ 600164 h 600164"/>
                    <a:gd name="connsiteX4" fmla="*/ 0 w 977917"/>
                    <a:gd name="connsiteY4" fmla="*/ 0 h 600164"/>
                    <a:gd name="connsiteX0" fmla="*/ 0 w 977917"/>
                    <a:gd name="connsiteY0" fmla="*/ 0 h 600164"/>
                    <a:gd name="connsiteX1" fmla="*/ 169993 w 977917"/>
                    <a:gd name="connsiteY1" fmla="*/ 42604 h 600164"/>
                    <a:gd name="connsiteX2" fmla="*/ 977917 w 977917"/>
                    <a:gd name="connsiteY2" fmla="*/ 0 h 600164"/>
                    <a:gd name="connsiteX3" fmla="*/ 977917 w 977917"/>
                    <a:gd name="connsiteY3" fmla="*/ 600164 h 600164"/>
                    <a:gd name="connsiteX4" fmla="*/ 0 w 977917"/>
                    <a:gd name="connsiteY4" fmla="*/ 600164 h 600164"/>
                    <a:gd name="connsiteX5" fmla="*/ 0 w 977917"/>
                    <a:gd name="connsiteY5" fmla="*/ 0 h 600164"/>
                    <a:gd name="connsiteX0" fmla="*/ 0 w 991877"/>
                    <a:gd name="connsiteY0" fmla="*/ 76781 h 600164"/>
                    <a:gd name="connsiteX1" fmla="*/ 183953 w 991877"/>
                    <a:gd name="connsiteY1" fmla="*/ 42604 h 600164"/>
                    <a:gd name="connsiteX2" fmla="*/ 991877 w 991877"/>
                    <a:gd name="connsiteY2" fmla="*/ 0 h 600164"/>
                    <a:gd name="connsiteX3" fmla="*/ 991877 w 991877"/>
                    <a:gd name="connsiteY3" fmla="*/ 600164 h 600164"/>
                    <a:gd name="connsiteX4" fmla="*/ 13960 w 991877"/>
                    <a:gd name="connsiteY4" fmla="*/ 600164 h 600164"/>
                    <a:gd name="connsiteX5" fmla="*/ 0 w 991877"/>
                    <a:gd name="connsiteY5" fmla="*/ 76781 h 6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877" h="600164">
                      <a:moveTo>
                        <a:pt x="0" y="76781"/>
                      </a:moveTo>
                      <a:cubicBezTo>
                        <a:pt x="58991" y="77022"/>
                        <a:pt x="124962" y="42363"/>
                        <a:pt x="183953" y="42604"/>
                      </a:cubicBezTo>
                      <a:lnTo>
                        <a:pt x="991877" y="0"/>
                      </a:lnTo>
                      <a:lnTo>
                        <a:pt x="991877" y="600164"/>
                      </a:lnTo>
                      <a:lnTo>
                        <a:pt x="13960" y="600164"/>
                      </a:lnTo>
                      <a:lnTo>
                        <a:pt x="0" y="76781"/>
                      </a:lnTo>
                      <a:close/>
                    </a:path>
                  </a:pathLst>
                </a:custGeom>
                <a:solidFill>
                  <a:schemeClr val="bg1"/>
                </a:solidFill>
              </p:spPr>
              <p:txBody>
                <a:bodyPr wrap="square" rtlCol="0">
                  <a:spAutoFit/>
                </a:bodyPr>
                <a:lstStyle/>
                <a:p>
                  <a:r>
                    <a:rPr lang="en-US" sz="2475" b="1" dirty="0">
                      <a:solidFill>
                        <a:srgbClr val="76B531"/>
                      </a:solidFill>
                      <a:latin typeface="Corbel" panose="020B0503020204020204" pitchFamily="34" charset="0"/>
                      <a:cs typeface="Gisha" panose="020B0502040204020203" pitchFamily="34" charset="-79"/>
                    </a:rPr>
                    <a:t>682</a:t>
                  </a:r>
                </a:p>
              </p:txBody>
            </p:sp>
          </p:grpSp>
          <p:sp>
            <p:nvSpPr>
              <p:cNvPr id="32" name="TextBox 31">
                <a:extLst>
                  <a:ext uri="{FF2B5EF4-FFF2-40B4-BE49-F238E27FC236}">
                    <a16:creationId xmlns:a16="http://schemas.microsoft.com/office/drawing/2014/main" id="{C7156F0F-5105-A34C-8FC5-C8D4E73F319B}"/>
                  </a:ext>
                </a:extLst>
              </p:cNvPr>
              <p:cNvSpPr txBox="1"/>
              <p:nvPr/>
            </p:nvSpPr>
            <p:spPr>
              <a:xfrm>
                <a:off x="8377363" y="3015085"/>
                <a:ext cx="308519" cy="123111"/>
              </a:xfrm>
              <a:prstGeom prst="rect">
                <a:avLst/>
              </a:prstGeom>
              <a:solidFill>
                <a:schemeClr val="bg1"/>
              </a:solidFill>
            </p:spPr>
            <p:txBody>
              <a:bodyPr wrap="square" lIns="0" tIns="0" rIns="0" bIns="0" rtlCol="0">
                <a:spAutoFit/>
              </a:bodyPr>
              <a:lstStyle/>
              <a:p>
                <a:r>
                  <a:rPr lang="en-US" sz="600" dirty="0">
                    <a:solidFill>
                      <a:srgbClr val="E22071"/>
                    </a:solidFill>
                    <a:latin typeface="Corbel" panose="020B0503020204020204" pitchFamily="34" charset="0"/>
                    <a:cs typeface="Gisha" panose="020B0502040204020203" pitchFamily="34" charset="-79"/>
                  </a:rPr>
                  <a:t>43 %</a:t>
                </a:r>
              </a:p>
            </p:txBody>
          </p:sp>
          <p:sp>
            <p:nvSpPr>
              <p:cNvPr id="33" name="TextBox 32">
                <a:extLst>
                  <a:ext uri="{FF2B5EF4-FFF2-40B4-BE49-F238E27FC236}">
                    <a16:creationId xmlns:a16="http://schemas.microsoft.com/office/drawing/2014/main" id="{EF52B3FE-27BC-2445-A050-7645D4F59FBE}"/>
                  </a:ext>
                </a:extLst>
              </p:cNvPr>
              <p:cNvSpPr txBox="1"/>
              <p:nvPr/>
            </p:nvSpPr>
            <p:spPr>
              <a:xfrm>
                <a:off x="8377363" y="2731572"/>
                <a:ext cx="308519" cy="123111"/>
              </a:xfrm>
              <a:prstGeom prst="rect">
                <a:avLst/>
              </a:prstGeom>
              <a:solidFill>
                <a:schemeClr val="bg1"/>
              </a:solidFill>
            </p:spPr>
            <p:txBody>
              <a:bodyPr wrap="square" lIns="0" tIns="0" rIns="0" bIns="0" rtlCol="0">
                <a:spAutoFit/>
              </a:bodyPr>
              <a:lstStyle/>
              <a:p>
                <a:r>
                  <a:rPr lang="en-US" sz="600" dirty="0">
                    <a:solidFill>
                      <a:srgbClr val="00AEDA"/>
                    </a:solidFill>
                    <a:latin typeface="Corbel" panose="020B0503020204020204" pitchFamily="34" charset="0"/>
                    <a:cs typeface="Gisha" panose="020B0502040204020203" pitchFamily="34" charset="-79"/>
                  </a:rPr>
                  <a:t>57 %</a:t>
                </a:r>
              </a:p>
            </p:txBody>
          </p:sp>
        </p:grpSp>
        <p:sp>
          <p:nvSpPr>
            <p:cNvPr id="47" name="TextBox 46">
              <a:extLst>
                <a:ext uri="{FF2B5EF4-FFF2-40B4-BE49-F238E27FC236}">
                  <a16:creationId xmlns:a16="http://schemas.microsoft.com/office/drawing/2014/main" id="{A38CAD55-E78A-184B-8C22-1F2817B5E9E1}"/>
                </a:ext>
              </a:extLst>
            </p:cNvPr>
            <p:cNvSpPr txBox="1"/>
            <p:nvPr/>
          </p:nvSpPr>
          <p:spPr>
            <a:xfrm>
              <a:off x="6540979" y="3227578"/>
              <a:ext cx="1418798" cy="369332"/>
            </a:xfrm>
            <a:prstGeom prst="rect">
              <a:avLst/>
            </a:prstGeom>
            <a:solidFill>
              <a:schemeClr val="bg1"/>
            </a:solidFill>
          </p:spPr>
          <p:txBody>
            <a:bodyPr wrap="square" lIns="0" tIns="0" rIns="0" bIns="0" rtlCol="0">
              <a:spAutoFit/>
            </a:bodyPr>
            <a:lstStyle/>
            <a:p>
              <a:r>
                <a:rPr lang="en-US" sz="600" dirty="0">
                  <a:solidFill>
                    <a:schemeClr val="tx1">
                      <a:lumMod val="85000"/>
                      <a:lumOff val="15000"/>
                    </a:schemeClr>
                  </a:solidFill>
                  <a:latin typeface="Corbel" panose="020B0503020204020204" pitchFamily="34" charset="0"/>
                  <a:cs typeface="Leelawadee" panose="020B0502040204020203" pitchFamily="34" charset="-34"/>
                </a:rPr>
                <a:t>As well as 1,691 consultants on ISA contracts from 135 countries (as at 31 December 2021)</a:t>
              </a:r>
            </a:p>
          </p:txBody>
        </p:sp>
      </p:grpSp>
      <p:pic>
        <p:nvPicPr>
          <p:cNvPr id="11" name="Picture 10" descr="A person wearing a suit and tie&#10;&#10;Description automatically generated with medium confidence">
            <a:extLst>
              <a:ext uri="{FF2B5EF4-FFF2-40B4-BE49-F238E27FC236}">
                <a16:creationId xmlns:a16="http://schemas.microsoft.com/office/drawing/2014/main" id="{906DEFED-8A45-D740-B174-F25D1773754D}"/>
              </a:ext>
            </a:extLst>
          </p:cNvPr>
          <p:cNvPicPr>
            <a:picLocks noChangeAspect="1"/>
          </p:cNvPicPr>
          <p:nvPr/>
        </p:nvPicPr>
        <p:blipFill>
          <a:blip r:embed="rId9"/>
          <a:stretch>
            <a:fillRect/>
          </a:stretch>
        </p:blipFill>
        <p:spPr>
          <a:xfrm>
            <a:off x="3380462" y="1395426"/>
            <a:ext cx="696866" cy="608174"/>
          </a:xfrm>
          <a:prstGeom prst="rect">
            <a:avLst/>
          </a:prstGeom>
          <a:ln>
            <a:solidFill>
              <a:srgbClr val="8CC63F"/>
            </a:solidFill>
          </a:ln>
          <a:effectLst>
            <a:outerShdw blurRad="190500" algn="tl" rotWithShape="0">
              <a:srgbClr val="000000">
                <a:alpha val="70000"/>
              </a:srgbClr>
            </a:outerShdw>
          </a:effectLst>
        </p:spPr>
      </p:pic>
      <p:sp>
        <p:nvSpPr>
          <p:cNvPr id="37" name="TextBox 36">
            <a:extLst>
              <a:ext uri="{FF2B5EF4-FFF2-40B4-BE49-F238E27FC236}">
                <a16:creationId xmlns:a16="http://schemas.microsoft.com/office/drawing/2014/main" id="{87C46506-160C-ED46-A031-0CC6BE47A0C0}"/>
              </a:ext>
            </a:extLst>
          </p:cNvPr>
          <p:cNvSpPr txBox="1"/>
          <p:nvPr/>
        </p:nvSpPr>
        <p:spPr>
          <a:xfrm>
            <a:off x="4153219" y="1482365"/>
            <a:ext cx="1079624" cy="530915"/>
          </a:xfrm>
          <a:prstGeom prst="rect">
            <a:avLst/>
          </a:prstGeom>
          <a:solidFill>
            <a:schemeClr val="bg1"/>
          </a:solidFill>
        </p:spPr>
        <p:txBody>
          <a:bodyPr wrap="square" lIns="0" tIns="0" rIns="0" bIns="0" rtlCol="0">
            <a:spAutoFit/>
          </a:bodyPr>
          <a:lstStyle/>
          <a:p>
            <a:r>
              <a:rPr lang="en-US" sz="1050" b="1" dirty="0">
                <a:solidFill>
                  <a:srgbClr val="00AEDA"/>
                </a:solidFill>
                <a:latin typeface="Corbel" panose="020B0503020204020204" pitchFamily="34" charset="0"/>
                <a:cs typeface="Leelawadee" panose="020B0502040204020203" pitchFamily="34" charset="-34"/>
              </a:rPr>
              <a:t>Gerd Müller </a:t>
            </a:r>
          </a:p>
          <a:p>
            <a:r>
              <a:rPr lang="en-US" sz="600" dirty="0">
                <a:solidFill>
                  <a:schemeClr val="tx1">
                    <a:lumMod val="85000"/>
                    <a:lumOff val="15000"/>
                  </a:schemeClr>
                </a:solidFill>
                <a:latin typeface="Corbel" panose="020B0503020204020204" pitchFamily="34" charset="0"/>
                <a:cs typeface="Leelawadee" panose="020B0502040204020203" pitchFamily="34" charset="-34"/>
              </a:rPr>
              <a:t>(Germany) was appointed as the Director General of UNIDO at the nineteenth session of the General Conference (December 2021)</a:t>
            </a:r>
          </a:p>
        </p:txBody>
      </p:sp>
      <p:grpSp>
        <p:nvGrpSpPr>
          <p:cNvPr id="17" name="Group 16">
            <a:extLst>
              <a:ext uri="{FF2B5EF4-FFF2-40B4-BE49-F238E27FC236}">
                <a16:creationId xmlns:a16="http://schemas.microsoft.com/office/drawing/2014/main" id="{538BB445-0461-5747-A78A-BE1CFF0D70D8}"/>
              </a:ext>
            </a:extLst>
          </p:cNvPr>
          <p:cNvGrpSpPr/>
          <p:nvPr/>
        </p:nvGrpSpPr>
        <p:grpSpPr>
          <a:xfrm>
            <a:off x="3894000" y="3266573"/>
            <a:ext cx="1955533" cy="944811"/>
            <a:chOff x="3667998" y="3498180"/>
            <a:chExt cx="2607377" cy="1259748"/>
          </a:xfrm>
        </p:grpSpPr>
        <p:grpSp>
          <p:nvGrpSpPr>
            <p:cNvPr id="44" name="Group 43">
              <a:extLst>
                <a:ext uri="{FF2B5EF4-FFF2-40B4-BE49-F238E27FC236}">
                  <a16:creationId xmlns:a16="http://schemas.microsoft.com/office/drawing/2014/main" id="{177712F0-55FF-B442-97C3-B39B0B605702}"/>
                </a:ext>
              </a:extLst>
            </p:cNvPr>
            <p:cNvGrpSpPr/>
            <p:nvPr/>
          </p:nvGrpSpPr>
          <p:grpSpPr>
            <a:xfrm>
              <a:off x="3667998" y="3498180"/>
              <a:ext cx="2607377" cy="1259748"/>
              <a:chOff x="6221661" y="3715184"/>
              <a:chExt cx="2281736" cy="941159"/>
            </a:xfrm>
          </p:grpSpPr>
          <p:grpSp>
            <p:nvGrpSpPr>
              <p:cNvPr id="21" name="Group 20">
                <a:extLst>
                  <a:ext uri="{FF2B5EF4-FFF2-40B4-BE49-F238E27FC236}">
                    <a16:creationId xmlns:a16="http://schemas.microsoft.com/office/drawing/2014/main" id="{C37F1FE4-5158-404F-9261-33F678598B00}"/>
                  </a:ext>
                </a:extLst>
              </p:cNvPr>
              <p:cNvGrpSpPr/>
              <p:nvPr/>
            </p:nvGrpSpPr>
            <p:grpSpPr>
              <a:xfrm>
                <a:off x="6221661" y="3715184"/>
                <a:ext cx="2281736" cy="941159"/>
                <a:chOff x="6240447" y="3710381"/>
                <a:chExt cx="2281736" cy="941159"/>
              </a:xfrm>
            </p:grpSpPr>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0447" y="3710381"/>
                  <a:ext cx="2281736" cy="94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73196" y="3843459"/>
                  <a:ext cx="1502759" cy="275928"/>
                </a:xfrm>
                <a:prstGeom prst="rect">
                  <a:avLst/>
                </a:prstGeom>
                <a:solidFill>
                  <a:schemeClr val="bg1"/>
                </a:solidFill>
              </p:spPr>
              <p:txBody>
                <a:bodyPr wrap="square" rtlCol="0">
                  <a:spAutoFit/>
                </a:bodyPr>
                <a:lstStyle/>
                <a:p>
                  <a:r>
                    <a:rPr lang="en-US" sz="1200" b="1" dirty="0">
                      <a:solidFill>
                        <a:srgbClr val="E22071"/>
                      </a:solidFill>
                      <a:latin typeface="Corbel" panose="020B0503020204020204" pitchFamily="34" charset="0"/>
                      <a:cs typeface="Gisha" panose="020B0502040204020203" pitchFamily="34" charset="-79"/>
                    </a:rPr>
                    <a:t>€85.3 </a:t>
                  </a:r>
                  <a:r>
                    <a:rPr lang="en-US" sz="1200" b="1" dirty="0">
                      <a:solidFill>
                        <a:srgbClr val="E22071"/>
                      </a:solidFill>
                      <a:latin typeface="Gisha" panose="020B0502040204020203" pitchFamily="34" charset="-79"/>
                      <a:cs typeface="Gisha" panose="020B0502040204020203" pitchFamily="34" charset="-79"/>
                    </a:rPr>
                    <a:t>million</a:t>
                  </a:r>
                  <a:endParaRPr lang="en-US" sz="1200" b="1" dirty="0">
                    <a:solidFill>
                      <a:srgbClr val="E22071"/>
                    </a:solidFill>
                    <a:latin typeface="Corbel" panose="020B0503020204020204" pitchFamily="34" charset="0"/>
                    <a:cs typeface="Gisha" panose="020B0502040204020203" pitchFamily="34" charset="-79"/>
                  </a:endParaRPr>
                </a:p>
              </p:txBody>
            </p:sp>
          </p:grpSp>
          <p:sp>
            <p:nvSpPr>
              <p:cNvPr id="34" name="TextBox 33">
                <a:extLst>
                  <a:ext uri="{FF2B5EF4-FFF2-40B4-BE49-F238E27FC236}">
                    <a16:creationId xmlns:a16="http://schemas.microsoft.com/office/drawing/2014/main" id="{BBD0CCE5-2023-204D-B1AE-24FF0C85C660}"/>
                  </a:ext>
                </a:extLst>
              </p:cNvPr>
              <p:cNvSpPr txBox="1"/>
              <p:nvPr/>
            </p:nvSpPr>
            <p:spPr>
              <a:xfrm>
                <a:off x="6298872" y="4282459"/>
                <a:ext cx="1259718" cy="91976"/>
              </a:xfrm>
              <a:prstGeom prst="rect">
                <a:avLst/>
              </a:prstGeom>
              <a:solidFill>
                <a:schemeClr val="bg1"/>
              </a:solidFill>
            </p:spPr>
            <p:txBody>
              <a:bodyPr wrap="square" lIns="0" tIns="0" rIns="0" bIns="0" rtlCol="0">
                <a:spAutoFit/>
              </a:bodyPr>
              <a:lstStyle/>
              <a:p>
                <a:r>
                  <a:rPr lang="en-US" sz="600" dirty="0">
                    <a:solidFill>
                      <a:schemeClr val="tx1">
                        <a:lumMod val="85000"/>
                        <a:lumOff val="15000"/>
                      </a:schemeClr>
                    </a:solidFill>
                    <a:latin typeface="Corbel" panose="020B0503020204020204" pitchFamily="34" charset="0"/>
                    <a:cs typeface="Leelawadee" panose="020B0502040204020203" pitchFamily="34" charset="-34"/>
                  </a:rPr>
                  <a:t>(expenditure of UNIDO in 2021)</a:t>
                </a:r>
              </a:p>
            </p:txBody>
          </p:sp>
        </p:grpSp>
        <p:sp>
          <p:nvSpPr>
            <p:cNvPr id="38" name="TextBox 37">
              <a:extLst>
                <a:ext uri="{FF2B5EF4-FFF2-40B4-BE49-F238E27FC236}">
                  <a16:creationId xmlns:a16="http://schemas.microsoft.com/office/drawing/2014/main" id="{3607F27F-F8DD-BE4D-9AB9-46DE1474F6BE}"/>
                </a:ext>
              </a:extLst>
            </p:cNvPr>
            <p:cNvSpPr txBox="1"/>
            <p:nvPr/>
          </p:nvSpPr>
          <p:spPr>
            <a:xfrm>
              <a:off x="3753511" y="4240772"/>
              <a:ext cx="1439498" cy="123111"/>
            </a:xfrm>
            <a:prstGeom prst="rect">
              <a:avLst/>
            </a:prstGeom>
            <a:solidFill>
              <a:schemeClr val="bg1"/>
            </a:solidFill>
          </p:spPr>
          <p:txBody>
            <a:bodyPr wrap="square" lIns="0" tIns="0" rIns="0" bIns="0" rtlCol="0">
              <a:spAutoFit/>
            </a:bodyPr>
            <a:lstStyle/>
            <a:p>
              <a:r>
                <a:rPr lang="en-US" sz="600" dirty="0">
                  <a:solidFill>
                    <a:schemeClr val="tx1">
                      <a:lumMod val="85000"/>
                      <a:lumOff val="15000"/>
                    </a:schemeClr>
                  </a:solidFill>
                  <a:latin typeface="Corbel" panose="020B0503020204020204" pitchFamily="34" charset="0"/>
                  <a:cs typeface="Leelawadee" panose="020B0502040204020203" pitchFamily="34" charset="-34"/>
                </a:rPr>
                <a:t>(expenditure of UNIDO in 2021)</a:t>
              </a:r>
            </a:p>
          </p:txBody>
        </p:sp>
      </p:grpSp>
      <p:pic>
        <p:nvPicPr>
          <p:cNvPr id="10" name="Picture 9"/>
          <p:cNvPicPr>
            <a:picLocks noChangeAspect="1"/>
          </p:cNvPicPr>
          <p:nvPr/>
        </p:nvPicPr>
        <p:blipFill>
          <a:blip r:embed="rId11"/>
          <a:stretch>
            <a:fillRect/>
          </a:stretch>
        </p:blipFill>
        <p:spPr>
          <a:xfrm>
            <a:off x="6134608" y="3101688"/>
            <a:ext cx="1468688" cy="814163"/>
          </a:xfrm>
          <a:prstGeom prst="rect">
            <a:avLst/>
          </a:prstGeom>
        </p:spPr>
      </p:pic>
    </p:spTree>
    <p:extLst>
      <p:ext uri="{BB962C8B-B14F-4D97-AF65-F5344CB8AC3E}">
        <p14:creationId xmlns:p14="http://schemas.microsoft.com/office/powerpoint/2010/main" val="226041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E4FE0-C18E-FE46-B657-6A780893C76A}"/>
              </a:ext>
            </a:extLst>
          </p:cNvPr>
          <p:cNvPicPr>
            <a:picLocks noChangeAspect="1"/>
          </p:cNvPicPr>
          <p:nvPr/>
        </p:nvPicPr>
        <p:blipFill>
          <a:blip r:embed="rId3"/>
          <a:srcRect/>
          <a:stretch/>
        </p:blipFill>
        <p:spPr>
          <a:xfrm>
            <a:off x="1882940" y="1022350"/>
            <a:ext cx="7248543" cy="3741789"/>
          </a:xfrm>
          <a:prstGeom prst="rect">
            <a:avLst/>
          </a:prstGeom>
        </p:spPr>
      </p:pic>
      <p:cxnSp>
        <p:nvCxnSpPr>
          <p:cNvPr id="2" name="Straight Connector 1"/>
          <p:cNvCxnSpPr/>
          <p:nvPr/>
        </p:nvCxnSpPr>
        <p:spPr>
          <a:xfrm>
            <a:off x="0" y="0"/>
            <a:ext cx="6858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1259" t="47330" b="45991"/>
          <a:stretch/>
        </p:blipFill>
        <p:spPr bwMode="auto">
          <a:xfrm>
            <a:off x="1656251" y="3956969"/>
            <a:ext cx="627746" cy="101720"/>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9CF425FC-5C3A-8B47-ABB4-9BD36B6D9C17}"/>
              </a:ext>
            </a:extLst>
          </p:cNvPr>
          <p:cNvSpPr/>
          <p:nvPr/>
        </p:nvSpPr>
        <p:spPr>
          <a:xfrm>
            <a:off x="431300" y="769570"/>
            <a:ext cx="2449901" cy="369332"/>
          </a:xfrm>
          <a:prstGeom prst="rect">
            <a:avLst/>
          </a:prstGeom>
        </p:spPr>
        <p:txBody>
          <a:bodyPr wrap="none">
            <a:spAutoFit/>
          </a:bodyPr>
          <a:lstStyle/>
          <a:p>
            <a:r>
              <a:rPr lang="en-US" sz="1800" dirty="0">
                <a:solidFill>
                  <a:srgbClr val="009CDC"/>
                </a:solidFill>
              </a:rPr>
              <a:t>UNIDO Global Presence </a:t>
            </a:r>
            <a:endParaRPr lang="en-AT" sz="1800" dirty="0"/>
          </a:p>
        </p:txBody>
      </p:sp>
      <p:grpSp>
        <p:nvGrpSpPr>
          <p:cNvPr id="8" name="Group 7">
            <a:extLst>
              <a:ext uri="{FF2B5EF4-FFF2-40B4-BE49-F238E27FC236}">
                <a16:creationId xmlns:a16="http://schemas.microsoft.com/office/drawing/2014/main" id="{84AE7C3D-CC6F-7C43-A5BC-1E0055660BF3}"/>
              </a:ext>
            </a:extLst>
          </p:cNvPr>
          <p:cNvGrpSpPr/>
          <p:nvPr/>
        </p:nvGrpSpPr>
        <p:grpSpPr>
          <a:xfrm>
            <a:off x="164431" y="1508234"/>
            <a:ext cx="1824535" cy="1277091"/>
            <a:chOff x="359340" y="2238037"/>
            <a:chExt cx="1790191" cy="1350978"/>
          </a:xfrm>
        </p:grpSpPr>
        <p:grpSp>
          <p:nvGrpSpPr>
            <p:cNvPr id="9" name="Group 8">
              <a:extLst>
                <a:ext uri="{FF2B5EF4-FFF2-40B4-BE49-F238E27FC236}">
                  <a16:creationId xmlns:a16="http://schemas.microsoft.com/office/drawing/2014/main" id="{3311C406-66FF-CF42-A9C5-2720AD3DE144}"/>
                </a:ext>
              </a:extLst>
            </p:cNvPr>
            <p:cNvGrpSpPr/>
            <p:nvPr/>
          </p:nvGrpSpPr>
          <p:grpSpPr>
            <a:xfrm>
              <a:off x="378789" y="2238037"/>
              <a:ext cx="1770742" cy="1198181"/>
              <a:chOff x="343615" y="2127456"/>
              <a:chExt cx="1817510" cy="1198182"/>
            </a:xfrm>
          </p:grpSpPr>
          <p:pic>
            <p:nvPicPr>
              <p:cNvPr id="11" name="Picture 10">
                <a:extLst>
                  <a:ext uri="{FF2B5EF4-FFF2-40B4-BE49-F238E27FC236}">
                    <a16:creationId xmlns:a16="http://schemas.microsoft.com/office/drawing/2014/main" id="{98D8BA11-1CC5-0140-881C-FF468D8F4E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361" b="4579"/>
              <a:stretch/>
            </p:blipFill>
            <p:spPr bwMode="auto">
              <a:xfrm>
                <a:off x="343615" y="2127456"/>
                <a:ext cx="1817510" cy="119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F566C06D-C249-ED48-89C2-7D1ADC16D796}"/>
                  </a:ext>
                </a:extLst>
              </p:cNvPr>
              <p:cNvSpPr/>
              <p:nvPr/>
            </p:nvSpPr>
            <p:spPr>
              <a:xfrm>
                <a:off x="517161" y="2656589"/>
                <a:ext cx="305127" cy="384721"/>
              </a:xfrm>
              <a:prstGeom prst="rect">
                <a:avLst/>
              </a:prstGeom>
              <a:solidFill>
                <a:schemeClr val="bg1"/>
              </a:solidFill>
            </p:spPr>
            <p:txBody>
              <a:bodyPr wrap="square" lIns="0" tIns="68580" rIns="0" bIns="68580">
                <a:spAutoFit/>
              </a:bodyPr>
              <a:lstStyle/>
              <a:p>
                <a:pPr lvl="0"/>
                <a:r>
                  <a:rPr lang="en-US" sz="1600" b="1" dirty="0">
                    <a:solidFill>
                      <a:srgbClr val="76B531"/>
                    </a:solidFill>
                    <a:latin typeface="Gisha" panose="020B0502040204020203" pitchFamily="34" charset="-79"/>
                    <a:cs typeface="Gisha" panose="020B0502040204020203" pitchFamily="34" charset="-79"/>
                  </a:rPr>
                  <a:t>48</a:t>
                </a:r>
              </a:p>
            </p:txBody>
          </p:sp>
        </p:grpSp>
        <p:sp>
          <p:nvSpPr>
            <p:cNvPr id="10" name="TextBox 9">
              <a:extLst>
                <a:ext uri="{FF2B5EF4-FFF2-40B4-BE49-F238E27FC236}">
                  <a16:creationId xmlns:a16="http://schemas.microsoft.com/office/drawing/2014/main" id="{14835762-CD8E-184D-B123-7A2AEE124A41}"/>
                </a:ext>
              </a:extLst>
            </p:cNvPr>
            <p:cNvSpPr txBox="1"/>
            <p:nvPr/>
          </p:nvSpPr>
          <p:spPr>
            <a:xfrm>
              <a:off x="359340" y="3361106"/>
              <a:ext cx="1706726" cy="227909"/>
            </a:xfrm>
            <a:prstGeom prst="rect">
              <a:avLst/>
            </a:prstGeom>
            <a:solidFill>
              <a:schemeClr val="bg1"/>
            </a:solidFill>
          </p:spPr>
          <p:txBody>
            <a:bodyPr wrap="square" lIns="0" tIns="0" rIns="0" bIns="0" rtlCol="0">
              <a:spAutoFit/>
            </a:bodyPr>
            <a:lstStyle/>
            <a:p>
              <a:pPr algn="r"/>
              <a:r>
                <a:rPr lang="en-US" sz="700" dirty="0">
                  <a:solidFill>
                    <a:schemeClr val="tx1">
                      <a:lumMod val="85000"/>
                      <a:lumOff val="15000"/>
                    </a:schemeClr>
                  </a:solidFill>
                  <a:latin typeface="Corbel" panose="020B0503020204020204" pitchFamily="34" charset="0"/>
                  <a:cs typeface="Leelawadee" panose="020B0502040204020203" pitchFamily="34" charset="-34"/>
                </a:rPr>
                <a:t>UNIDO participates in </a:t>
              </a:r>
              <a:r>
                <a:rPr lang="en-US" sz="700" b="1" dirty="0">
                  <a:solidFill>
                    <a:srgbClr val="76B531"/>
                  </a:solidFill>
                  <a:latin typeface="Corbel" panose="020B0503020204020204" pitchFamily="34" charset="0"/>
                  <a:cs typeface="Leelawadee" panose="020B0502040204020203" pitchFamily="34" charset="-34"/>
                </a:rPr>
                <a:t>99 United Nations </a:t>
              </a:r>
              <a:r>
                <a:rPr lang="en-US" sz="700" dirty="0">
                  <a:solidFill>
                    <a:schemeClr val="tx1">
                      <a:lumMod val="85000"/>
                      <a:lumOff val="15000"/>
                    </a:schemeClr>
                  </a:solidFill>
                  <a:latin typeface="Corbel" panose="020B0503020204020204" pitchFamily="34" charset="0"/>
                  <a:cs typeface="Leelawadee" panose="020B0502040204020203" pitchFamily="34" charset="-34"/>
                </a:rPr>
                <a:t>country teams (2021)</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37" y="2916686"/>
            <a:ext cx="1876679" cy="1571691"/>
          </a:xfrm>
          <a:prstGeom prst="rect">
            <a:avLst/>
          </a:prstGeom>
        </p:spPr>
      </p:pic>
    </p:spTree>
    <p:extLst>
      <p:ext uri="{BB962C8B-B14F-4D97-AF65-F5344CB8AC3E}">
        <p14:creationId xmlns:p14="http://schemas.microsoft.com/office/powerpoint/2010/main" val="1401027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838CF6-64B4-98C6-5A1D-9763DC28B2DA}"/>
              </a:ext>
            </a:extLst>
          </p:cNvPr>
          <p:cNvSpPr>
            <a:spLocks noGrp="1"/>
          </p:cNvSpPr>
          <p:nvPr>
            <p:ph type="sldNum" sz="quarter" idx="12"/>
          </p:nvPr>
        </p:nvSpPr>
        <p:spPr/>
        <p:txBody>
          <a:bodyPr/>
          <a:lstStyle/>
          <a:p>
            <a:fld id="{FDC2E30C-9539-124A-9096-5E075D74EB79}" type="slidenum">
              <a:rPr lang="en-US" smtClean="0"/>
              <a:pPr/>
              <a:t>4</a:t>
            </a:fld>
            <a:endParaRPr lang="en-US"/>
          </a:p>
        </p:txBody>
      </p:sp>
      <p:sp>
        <p:nvSpPr>
          <p:cNvPr id="14" name="Content Placeholder 2">
            <a:extLst>
              <a:ext uri="{FF2B5EF4-FFF2-40B4-BE49-F238E27FC236}">
                <a16:creationId xmlns:a16="http://schemas.microsoft.com/office/drawing/2014/main" id="{49FE3E26-AF49-BC2A-D7E6-F086EC98431F}"/>
              </a:ext>
            </a:extLst>
          </p:cNvPr>
          <p:cNvSpPr txBox="1">
            <a:spLocks/>
          </p:cNvSpPr>
          <p:nvPr/>
        </p:nvSpPr>
        <p:spPr>
          <a:xfrm>
            <a:off x="366892" y="794808"/>
            <a:ext cx="7794827" cy="629360"/>
          </a:xfrm>
          <a:prstGeom prst="rect">
            <a:avLst/>
          </a:prstGeom>
        </p:spPr>
        <p:txBody>
          <a:bodyPr vert="horz" lIns="68580" tIns="34290" rIns="68580" bIns="3429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rgbClr val="009CDC"/>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b="1" kern="1200">
                <a:solidFill>
                  <a:srgbClr val="F47A42"/>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009CDC"/>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2400" dirty="0">
                <a:solidFill>
                  <a:srgbClr val="1CADE4"/>
                </a:solidFill>
              </a:rPr>
              <a:t>Director General Gerd Müller has set 3 priorities:</a:t>
            </a:r>
          </a:p>
          <a:p>
            <a:endParaRPr lang="en-US" sz="2400" dirty="0">
              <a:solidFill>
                <a:srgbClr val="1CADE4"/>
              </a:solidFill>
              <a:cs typeface="Calibri"/>
            </a:endParaRPr>
          </a:p>
          <a:p>
            <a:endParaRPr lang="en-US" sz="2400" dirty="0">
              <a:solidFill>
                <a:srgbClr val="1CADE4"/>
              </a:solidFill>
            </a:endParaRPr>
          </a:p>
        </p:txBody>
      </p:sp>
      <p:pic>
        <p:nvPicPr>
          <p:cNvPr id="6" name="Image 5" descr="Une image contenant habits, personne, Visage humain, Métier&#10;&#10;Description générée automatiquement">
            <a:extLst>
              <a:ext uri="{FF2B5EF4-FFF2-40B4-BE49-F238E27FC236}">
                <a16:creationId xmlns:a16="http://schemas.microsoft.com/office/drawing/2014/main" id="{6779D163-4DE9-DA48-0CFD-1552E835F673}"/>
              </a:ext>
            </a:extLst>
          </p:cNvPr>
          <p:cNvPicPr>
            <a:picLocks noChangeAspect="1"/>
          </p:cNvPicPr>
          <p:nvPr/>
        </p:nvPicPr>
        <p:blipFill>
          <a:blip r:embed="rId3"/>
          <a:stretch>
            <a:fillRect/>
          </a:stretch>
        </p:blipFill>
        <p:spPr>
          <a:xfrm>
            <a:off x="455543" y="1282027"/>
            <a:ext cx="2450154" cy="1059103"/>
          </a:xfrm>
          <a:prstGeom prst="rect">
            <a:avLst/>
          </a:prstGeom>
        </p:spPr>
      </p:pic>
      <p:sp>
        <p:nvSpPr>
          <p:cNvPr id="10" name="ZoneTexte 9">
            <a:extLst>
              <a:ext uri="{FF2B5EF4-FFF2-40B4-BE49-F238E27FC236}">
                <a16:creationId xmlns:a16="http://schemas.microsoft.com/office/drawing/2014/main" id="{9BCD4451-E4B5-77EF-1F94-1A5598C7EEFB}"/>
              </a:ext>
            </a:extLst>
          </p:cNvPr>
          <p:cNvSpPr txBox="1"/>
          <p:nvPr/>
        </p:nvSpPr>
        <p:spPr>
          <a:xfrm>
            <a:off x="4127301" y="1212604"/>
            <a:ext cx="4806922" cy="1200329"/>
          </a:xfrm>
          <a:prstGeom prst="rect">
            <a:avLst/>
          </a:prstGeom>
          <a:noFill/>
        </p:spPr>
        <p:txBody>
          <a:bodyPr wrap="square" lIns="91440" tIns="45720" rIns="91440" bIns="45720" anchor="t">
            <a:spAutoFit/>
          </a:bodyPr>
          <a:lstStyle/>
          <a:p>
            <a:pPr algn="just"/>
            <a:r>
              <a:rPr lang="en-US" dirty="0">
                <a:solidFill>
                  <a:srgbClr val="151816"/>
                </a:solidFill>
                <a:cs typeface="Calibri"/>
              </a:rPr>
              <a:t>UNIDO helps developing countries integrate international value chains : support </a:t>
            </a:r>
            <a:r>
              <a:rPr lang="en-US" dirty="0">
                <a:solidFill>
                  <a:srgbClr val="1CADE4"/>
                </a:solidFill>
              </a:rPr>
              <a:t>SMEs</a:t>
            </a:r>
            <a:r>
              <a:rPr lang="en-US" dirty="0">
                <a:solidFill>
                  <a:srgbClr val="151816"/>
                </a:solidFill>
                <a:cs typeface="Calibri"/>
              </a:rPr>
              <a:t>; improve </a:t>
            </a:r>
            <a:r>
              <a:rPr lang="en-US" dirty="0">
                <a:solidFill>
                  <a:srgbClr val="1CADE4"/>
                </a:solidFill>
              </a:rPr>
              <a:t>trade competitiveness and</a:t>
            </a:r>
            <a:r>
              <a:rPr lang="en-US" dirty="0">
                <a:solidFill>
                  <a:srgbClr val="0070C0"/>
                </a:solidFill>
                <a:cs typeface="Calibri"/>
              </a:rPr>
              <a:t> </a:t>
            </a:r>
            <a:r>
              <a:rPr lang="en-US" dirty="0">
                <a:solidFill>
                  <a:srgbClr val="1CADE4"/>
                </a:solidFill>
              </a:rPr>
              <a:t>market access</a:t>
            </a:r>
            <a:r>
              <a:rPr lang="en-US" dirty="0">
                <a:solidFill>
                  <a:srgbClr val="151816"/>
                </a:solidFill>
                <a:cs typeface="Calibri"/>
              </a:rPr>
              <a:t>;  help countries and companies comply with </a:t>
            </a:r>
            <a:r>
              <a:rPr lang="en-US" dirty="0">
                <a:solidFill>
                  <a:srgbClr val="1CADE4"/>
                </a:solidFill>
              </a:rPr>
              <a:t>international norms, standards and technical regulations</a:t>
            </a:r>
            <a:r>
              <a:rPr lang="en-US" dirty="0">
                <a:solidFill>
                  <a:srgbClr val="151816"/>
                </a:solidFill>
                <a:cs typeface="Calibri"/>
              </a:rPr>
              <a:t> (e.g. EU regulations on food safety, deforestation, CBAM, CS3D).</a:t>
            </a:r>
            <a:endParaRPr lang="en-US" dirty="0"/>
          </a:p>
        </p:txBody>
      </p:sp>
      <p:sp>
        <p:nvSpPr>
          <p:cNvPr id="13" name="ZoneTexte 12">
            <a:extLst>
              <a:ext uri="{FF2B5EF4-FFF2-40B4-BE49-F238E27FC236}">
                <a16:creationId xmlns:a16="http://schemas.microsoft.com/office/drawing/2014/main" id="{537CF001-5BA1-8E6D-C09F-8EC0A1EFC83E}"/>
              </a:ext>
            </a:extLst>
          </p:cNvPr>
          <p:cNvSpPr txBox="1"/>
          <p:nvPr/>
        </p:nvSpPr>
        <p:spPr>
          <a:xfrm>
            <a:off x="4127301" y="2531290"/>
            <a:ext cx="4919343" cy="964890"/>
          </a:xfrm>
          <a:prstGeom prst="rect">
            <a:avLst/>
          </a:prstGeom>
          <a:noFill/>
        </p:spPr>
        <p:txBody>
          <a:bodyPr wrap="square" lIns="91440" tIns="45720" rIns="91440" bIns="45720" anchor="t">
            <a:spAutoFit/>
          </a:bodyPr>
          <a:lstStyle/>
          <a:p>
            <a:pPr algn="just"/>
            <a:r>
              <a:rPr lang="en-US">
                <a:solidFill>
                  <a:srgbClr val="151816"/>
                </a:solidFill>
                <a:cs typeface="Calibri"/>
              </a:rPr>
              <a:t>UNIDO helps developing countries and the private sector move towards the </a:t>
            </a:r>
            <a:r>
              <a:rPr lang="en-US">
                <a:solidFill>
                  <a:srgbClr val="1CADE4"/>
                </a:solidFill>
              </a:rPr>
              <a:t>circular economy and decarbonization</a:t>
            </a:r>
            <a:r>
              <a:rPr lang="en-US">
                <a:solidFill>
                  <a:srgbClr val="151816"/>
                </a:solidFill>
                <a:cs typeface="Calibri"/>
              </a:rPr>
              <a:t> of industrial activities through </a:t>
            </a:r>
            <a:r>
              <a:rPr lang="en-US">
                <a:solidFill>
                  <a:srgbClr val="1CADE4"/>
                </a:solidFill>
              </a:rPr>
              <a:t>energy efficiency</a:t>
            </a:r>
            <a:r>
              <a:rPr lang="en-US">
                <a:solidFill>
                  <a:srgbClr val="151816"/>
                </a:solidFill>
                <a:cs typeface="Calibri"/>
              </a:rPr>
              <a:t> and </a:t>
            </a:r>
            <a:r>
              <a:rPr lang="en-US">
                <a:solidFill>
                  <a:srgbClr val="1CADE4"/>
                </a:solidFill>
              </a:rPr>
              <a:t>sustainable energy</a:t>
            </a:r>
            <a:r>
              <a:rPr lang="en-US" dirty="0">
                <a:solidFill>
                  <a:srgbClr val="0070C0"/>
                </a:solidFill>
                <a:cs typeface="Calibri"/>
              </a:rPr>
              <a:t> </a:t>
            </a:r>
            <a:r>
              <a:rPr lang="en-US">
                <a:solidFill>
                  <a:srgbClr val="151816"/>
                </a:solidFill>
                <a:cs typeface="Calibri"/>
              </a:rPr>
              <a:t>(renewables, green hydrogen, thermal, biomass, etc.).  </a:t>
            </a:r>
            <a:endParaRPr lang="en-US"/>
          </a:p>
        </p:txBody>
      </p:sp>
      <p:sp>
        <p:nvSpPr>
          <p:cNvPr id="16" name="ZoneTexte 15">
            <a:extLst>
              <a:ext uri="{FF2B5EF4-FFF2-40B4-BE49-F238E27FC236}">
                <a16:creationId xmlns:a16="http://schemas.microsoft.com/office/drawing/2014/main" id="{4AF210FF-1F6E-B796-CFD3-2A9974B3B69B}"/>
              </a:ext>
            </a:extLst>
          </p:cNvPr>
          <p:cNvSpPr txBox="1"/>
          <p:nvPr/>
        </p:nvSpPr>
        <p:spPr>
          <a:xfrm>
            <a:off x="4127300" y="3755554"/>
            <a:ext cx="4919343" cy="1169551"/>
          </a:xfrm>
          <a:prstGeom prst="rect">
            <a:avLst/>
          </a:prstGeom>
          <a:noFill/>
        </p:spPr>
        <p:txBody>
          <a:bodyPr wrap="square" lIns="91440" tIns="45720" rIns="91440" bIns="45720" anchor="t">
            <a:spAutoFit/>
          </a:bodyPr>
          <a:lstStyle/>
          <a:p>
            <a:pPr algn="just"/>
            <a:r>
              <a:rPr lang="en-US" dirty="0">
                <a:solidFill>
                  <a:srgbClr val="151816"/>
                </a:solidFill>
                <a:cs typeface="Calibri"/>
              </a:rPr>
              <a:t>UNIDO helps developing countries and countries in transition develop their </a:t>
            </a:r>
            <a:r>
              <a:rPr lang="en-US" dirty="0">
                <a:solidFill>
                  <a:srgbClr val="1CADE4"/>
                </a:solidFill>
              </a:rPr>
              <a:t>agrifood systems,</a:t>
            </a:r>
            <a:r>
              <a:rPr lang="en-US" dirty="0">
                <a:solidFill>
                  <a:srgbClr val="0070C0"/>
                </a:solidFill>
                <a:cs typeface="Calibri"/>
              </a:rPr>
              <a:t> </a:t>
            </a:r>
            <a:r>
              <a:rPr lang="en-US" dirty="0">
                <a:solidFill>
                  <a:srgbClr val="151816"/>
                </a:solidFill>
                <a:cs typeface="Calibri"/>
              </a:rPr>
              <a:t>decrease </a:t>
            </a:r>
            <a:r>
              <a:rPr lang="en-US" dirty="0">
                <a:solidFill>
                  <a:srgbClr val="1CADE4"/>
                </a:solidFill>
              </a:rPr>
              <a:t>post-harvest food losses</a:t>
            </a:r>
            <a:r>
              <a:rPr lang="en-US" dirty="0">
                <a:solidFill>
                  <a:srgbClr val="151816"/>
                </a:solidFill>
                <a:cs typeface="Calibri"/>
              </a:rPr>
              <a:t>, develop food preservation and conservation (storage, refrigeration, packaging, as well as </a:t>
            </a:r>
            <a:r>
              <a:rPr lang="en-US" dirty="0">
                <a:solidFill>
                  <a:srgbClr val="1CADE4"/>
                </a:solidFill>
              </a:rPr>
              <a:t>value addition all long the value chains with quality control and food safety.</a:t>
            </a:r>
            <a:r>
              <a:rPr lang="en-US" dirty="0">
                <a:solidFill>
                  <a:srgbClr val="0070C0"/>
                </a:solidFill>
                <a:cs typeface="Calibri"/>
              </a:rPr>
              <a:t>  </a:t>
            </a:r>
            <a:endParaRPr lang="en-US" dirty="0"/>
          </a:p>
        </p:txBody>
      </p:sp>
      <p:pic>
        <p:nvPicPr>
          <p:cNvPr id="17" name="Image 16" descr="Une image contenant habits, personne, plein air, bâtiment&#10;&#10;Description générée automatiquement">
            <a:extLst>
              <a:ext uri="{FF2B5EF4-FFF2-40B4-BE49-F238E27FC236}">
                <a16:creationId xmlns:a16="http://schemas.microsoft.com/office/drawing/2014/main" id="{10779415-8136-432E-56F5-B32D8E40327C}"/>
              </a:ext>
            </a:extLst>
          </p:cNvPr>
          <p:cNvPicPr>
            <a:picLocks noChangeAspect="1"/>
          </p:cNvPicPr>
          <p:nvPr/>
        </p:nvPicPr>
        <p:blipFill>
          <a:blip r:embed="rId4"/>
          <a:stretch>
            <a:fillRect/>
          </a:stretch>
        </p:blipFill>
        <p:spPr>
          <a:xfrm>
            <a:off x="457754" y="2526329"/>
            <a:ext cx="2439371" cy="1114756"/>
          </a:xfrm>
          <a:prstGeom prst="rect">
            <a:avLst/>
          </a:prstGeom>
        </p:spPr>
      </p:pic>
      <p:pic>
        <p:nvPicPr>
          <p:cNvPr id="18" name="Image 17" descr="Une image contenant personne, habits, marché, nourriture&#10;&#10;Description générée automatiquement">
            <a:extLst>
              <a:ext uri="{FF2B5EF4-FFF2-40B4-BE49-F238E27FC236}">
                <a16:creationId xmlns:a16="http://schemas.microsoft.com/office/drawing/2014/main" id="{B8E4BBBA-A569-133D-F129-D46667462B15}"/>
              </a:ext>
            </a:extLst>
          </p:cNvPr>
          <p:cNvPicPr>
            <a:picLocks noChangeAspect="1"/>
          </p:cNvPicPr>
          <p:nvPr/>
        </p:nvPicPr>
        <p:blipFill>
          <a:blip r:embed="rId5"/>
          <a:stretch>
            <a:fillRect/>
          </a:stretch>
        </p:blipFill>
        <p:spPr>
          <a:xfrm>
            <a:off x="451558" y="3804719"/>
            <a:ext cx="2445568" cy="1097356"/>
          </a:xfrm>
          <a:prstGeom prst="rect">
            <a:avLst/>
          </a:prstGeom>
        </p:spPr>
      </p:pic>
      <p:pic>
        <p:nvPicPr>
          <p:cNvPr id="19" name="Image 18" descr="Une image contenant Graphique, Police, logo, symbole&#10;&#10;Description générée automatiquement">
            <a:extLst>
              <a:ext uri="{FF2B5EF4-FFF2-40B4-BE49-F238E27FC236}">
                <a16:creationId xmlns:a16="http://schemas.microsoft.com/office/drawing/2014/main" id="{07ED9608-79EA-E6BA-DDAD-30BDB12CF5D2}"/>
              </a:ext>
            </a:extLst>
          </p:cNvPr>
          <p:cNvPicPr>
            <a:picLocks noChangeAspect="1"/>
          </p:cNvPicPr>
          <p:nvPr/>
        </p:nvPicPr>
        <p:blipFill>
          <a:blip r:embed="rId6"/>
          <a:stretch>
            <a:fillRect/>
          </a:stretch>
        </p:blipFill>
        <p:spPr>
          <a:xfrm>
            <a:off x="2873800" y="1057693"/>
            <a:ext cx="1394916" cy="1711329"/>
          </a:xfrm>
          <a:prstGeom prst="rect">
            <a:avLst/>
          </a:prstGeom>
        </p:spPr>
      </p:pic>
      <p:pic>
        <p:nvPicPr>
          <p:cNvPr id="20" name="Image 19" descr="Une image contenant Graphique, Police, logo, symbole&#10;&#10;Description générée automatiquement">
            <a:extLst>
              <a:ext uri="{FF2B5EF4-FFF2-40B4-BE49-F238E27FC236}">
                <a16:creationId xmlns:a16="http://schemas.microsoft.com/office/drawing/2014/main" id="{A92D250B-C225-08B7-A1EB-7480445CF27B}"/>
              </a:ext>
            </a:extLst>
          </p:cNvPr>
          <p:cNvPicPr>
            <a:picLocks noChangeAspect="1"/>
          </p:cNvPicPr>
          <p:nvPr/>
        </p:nvPicPr>
        <p:blipFill>
          <a:blip r:embed="rId6"/>
          <a:stretch>
            <a:fillRect/>
          </a:stretch>
        </p:blipFill>
        <p:spPr>
          <a:xfrm>
            <a:off x="2873800" y="2337066"/>
            <a:ext cx="1394916" cy="1711329"/>
          </a:xfrm>
          <a:prstGeom prst="rect">
            <a:avLst/>
          </a:prstGeom>
        </p:spPr>
      </p:pic>
      <p:pic>
        <p:nvPicPr>
          <p:cNvPr id="21" name="Image 20" descr="Une image contenant Graphique, Police, logo, symbole&#10;&#10;Description générée automatiquement">
            <a:extLst>
              <a:ext uri="{FF2B5EF4-FFF2-40B4-BE49-F238E27FC236}">
                <a16:creationId xmlns:a16="http://schemas.microsoft.com/office/drawing/2014/main" id="{BB1B9FB8-2431-4DBE-F617-0C634C7C83FC}"/>
              </a:ext>
            </a:extLst>
          </p:cNvPr>
          <p:cNvPicPr>
            <a:picLocks noChangeAspect="1"/>
          </p:cNvPicPr>
          <p:nvPr/>
        </p:nvPicPr>
        <p:blipFill>
          <a:blip r:embed="rId6"/>
          <a:stretch>
            <a:fillRect/>
          </a:stretch>
        </p:blipFill>
        <p:spPr>
          <a:xfrm>
            <a:off x="2873800" y="3433034"/>
            <a:ext cx="1394916" cy="1711329"/>
          </a:xfrm>
          <a:prstGeom prst="rect">
            <a:avLst/>
          </a:prstGeom>
        </p:spPr>
      </p:pic>
      <p:sp>
        <p:nvSpPr>
          <p:cNvPr id="5" name="TextBox 4">
            <a:extLst>
              <a:ext uri="{FF2B5EF4-FFF2-40B4-BE49-F238E27FC236}">
                <a16:creationId xmlns:a16="http://schemas.microsoft.com/office/drawing/2014/main" id="{9EC25D29-E723-8C23-B68E-906416AE9BAA}"/>
              </a:ext>
            </a:extLst>
          </p:cNvPr>
          <p:cNvSpPr txBox="1"/>
          <p:nvPr/>
        </p:nvSpPr>
        <p:spPr>
          <a:xfrm>
            <a:off x="5801264" y="32349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EA448CA5-3A6F-F5EC-37B4-61104D39458B}"/>
              </a:ext>
            </a:extLst>
          </p:cNvPr>
          <p:cNvSpPr txBox="1"/>
          <p:nvPr/>
        </p:nvSpPr>
        <p:spPr>
          <a:xfrm>
            <a:off x="5218980" y="5391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Cross cutting issues: women empowerment, digital transformation, partnerships, etc.   </a:t>
            </a:r>
            <a:endParaRPr lang="en-US" dirty="0"/>
          </a:p>
        </p:txBody>
      </p:sp>
    </p:spTree>
    <p:extLst>
      <p:ext uri="{BB962C8B-B14F-4D97-AF65-F5344CB8AC3E}">
        <p14:creationId xmlns:p14="http://schemas.microsoft.com/office/powerpoint/2010/main" val="385794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5">
            <a:extLst>
              <a:ext uri="{FF2B5EF4-FFF2-40B4-BE49-F238E27FC236}">
                <a16:creationId xmlns:a16="http://schemas.microsoft.com/office/drawing/2014/main" id="{6A3F2034-E57C-4A48-80C3-1F6847EA6C69}"/>
              </a:ext>
            </a:extLst>
          </p:cNvPr>
          <p:cNvSpPr txBox="1"/>
          <p:nvPr/>
        </p:nvSpPr>
        <p:spPr>
          <a:xfrm>
            <a:off x="1528765" y="1025128"/>
            <a:ext cx="3811646" cy="331822"/>
          </a:xfrm>
          <a:prstGeom prst="rect">
            <a:avLst/>
          </a:prstGeom>
        </p:spPr>
        <p:txBody>
          <a:bodyPr lIns="0" tIns="0" rIns="0" bIns="0" rtlCol="0" anchor="t">
            <a:spAutoFit/>
          </a:bodyPr>
          <a:lstStyle/>
          <a:p>
            <a:pPr>
              <a:lnSpc>
                <a:spcPts val="2520"/>
              </a:lnSpc>
            </a:pPr>
            <a:r>
              <a:rPr lang="en-US" sz="2700" b="1" dirty="0">
                <a:solidFill>
                  <a:srgbClr val="009EDF"/>
                </a:solidFill>
              </a:rPr>
              <a:t>Why </a:t>
            </a:r>
            <a:r>
              <a:rPr lang="en-US" sz="2700" b="1" dirty="0">
                <a:solidFill>
                  <a:srgbClr val="009EDF"/>
                </a:solidFill>
                <a:ea typeface="Segoe UI Historic" panose="020B0502040204020203" pitchFamily="34" charset="0"/>
                <a:cs typeface="Segoe UI Historic" panose="020B0502040204020203" pitchFamily="34" charset="0"/>
              </a:rPr>
              <a:t>does</a:t>
            </a:r>
            <a:r>
              <a:rPr lang="en-US" sz="2700" b="1" dirty="0">
                <a:solidFill>
                  <a:srgbClr val="009EDF"/>
                </a:solidFill>
              </a:rPr>
              <a:t> UNIDO partner?</a:t>
            </a:r>
          </a:p>
        </p:txBody>
      </p:sp>
      <p:sp>
        <p:nvSpPr>
          <p:cNvPr id="32" name="TextBox 28">
            <a:extLst>
              <a:ext uri="{FF2B5EF4-FFF2-40B4-BE49-F238E27FC236}">
                <a16:creationId xmlns:a16="http://schemas.microsoft.com/office/drawing/2014/main" id="{29D3999A-88CC-46C7-8F38-CDB8B28BEF00}"/>
              </a:ext>
            </a:extLst>
          </p:cNvPr>
          <p:cNvSpPr txBox="1"/>
          <p:nvPr/>
        </p:nvSpPr>
        <p:spPr>
          <a:xfrm>
            <a:off x="1452381" y="1700510"/>
            <a:ext cx="3118077" cy="3067122"/>
          </a:xfrm>
          <a:prstGeom prst="rect">
            <a:avLst/>
          </a:prstGeom>
        </p:spPr>
        <p:txBody>
          <a:bodyPr lIns="0" tIns="0" rIns="0" bIns="0" rtlCol="0" anchor="t">
            <a:spAutoFit/>
          </a:bodyPr>
          <a:lstStyle/>
          <a:p>
            <a:pPr algn="ctr">
              <a:lnSpc>
                <a:spcPts val="2063"/>
              </a:lnSpc>
            </a:pPr>
            <a:r>
              <a:rPr lang="en-US" sz="1200" spc="17" dirty="0">
                <a:solidFill>
                  <a:srgbClr val="000000"/>
                </a:solidFill>
              </a:rPr>
              <a:t>UNIDO's  mandate on</a:t>
            </a:r>
          </a:p>
          <a:p>
            <a:pPr algn="ctr">
              <a:lnSpc>
                <a:spcPts val="2063"/>
              </a:lnSpc>
            </a:pPr>
            <a:r>
              <a:rPr lang="en-US" sz="1500" b="1" spc="17" dirty="0">
                <a:solidFill>
                  <a:srgbClr val="009EDF"/>
                </a:solidFill>
              </a:rPr>
              <a:t>INCLUSIVE AND SUSTAINABLE INDUSTRIAL DEVELOPMENT</a:t>
            </a:r>
          </a:p>
          <a:p>
            <a:pPr algn="ctr">
              <a:lnSpc>
                <a:spcPts val="1155"/>
              </a:lnSpc>
            </a:pPr>
            <a:r>
              <a:rPr lang="en-US" sz="1050" spc="17" dirty="0">
                <a:solidFill>
                  <a:srgbClr val="009EDF"/>
                </a:solidFill>
              </a:rPr>
              <a:t> </a:t>
            </a:r>
          </a:p>
          <a:p>
            <a:pPr algn="ctr">
              <a:lnSpc>
                <a:spcPts val="1155"/>
              </a:lnSpc>
            </a:pPr>
            <a:r>
              <a:rPr lang="en-US" sz="1050" spc="17" dirty="0">
                <a:solidFill>
                  <a:srgbClr val="000000"/>
                </a:solidFill>
              </a:rPr>
              <a:t>requires the coordinated action of governments at all levels, international organizations, the private and public sectors, financial institutions, development banking, academia, and civil society. </a:t>
            </a:r>
          </a:p>
          <a:p>
            <a:pPr algn="ctr">
              <a:lnSpc>
                <a:spcPts val="1155"/>
              </a:lnSpc>
            </a:pPr>
            <a:endParaRPr lang="en-US" sz="1050" spc="17" dirty="0">
              <a:solidFill>
                <a:srgbClr val="000000"/>
              </a:solidFill>
            </a:endParaRPr>
          </a:p>
          <a:p>
            <a:pPr algn="ctr">
              <a:lnSpc>
                <a:spcPts val="2063"/>
              </a:lnSpc>
            </a:pPr>
            <a:r>
              <a:rPr lang="en-US" sz="1500" b="1" spc="17" dirty="0">
                <a:solidFill>
                  <a:srgbClr val="009EDF"/>
                </a:solidFill>
              </a:rPr>
              <a:t>NEED FOR PARTNERSHIPS</a:t>
            </a:r>
          </a:p>
          <a:p>
            <a:pPr algn="ctr">
              <a:lnSpc>
                <a:spcPts val="2063"/>
              </a:lnSpc>
            </a:pPr>
            <a:endParaRPr lang="en-US" sz="900" spc="17" dirty="0">
              <a:solidFill>
                <a:srgbClr val="009EDF"/>
              </a:solidFill>
            </a:endParaRPr>
          </a:p>
          <a:p>
            <a:pPr algn="ctr">
              <a:lnSpc>
                <a:spcPts val="1155"/>
              </a:lnSpc>
            </a:pPr>
            <a:r>
              <a:rPr lang="en-US" sz="1200" spc="17" dirty="0">
                <a:solidFill>
                  <a:srgbClr val="000000"/>
                </a:solidFill>
              </a:rPr>
              <a:t>UNIDO POLICY ON PARTNERSHIPS FOR INDUSTRIAL DEVELOPMENT</a:t>
            </a:r>
          </a:p>
          <a:p>
            <a:pPr algn="ctr">
              <a:lnSpc>
                <a:spcPts val="2063"/>
              </a:lnSpc>
              <a:spcAft>
                <a:spcPts val="450"/>
              </a:spcAft>
            </a:pPr>
            <a:r>
              <a:rPr lang="en-US" sz="1200" spc="17" dirty="0">
                <a:solidFill>
                  <a:srgbClr val="000000"/>
                </a:solidFill>
              </a:rPr>
              <a:t>UNIDO MTPF</a:t>
            </a:r>
            <a:endParaRPr lang="en-US" sz="1050" spc="17" dirty="0">
              <a:solidFill>
                <a:srgbClr val="000000"/>
              </a:solidFill>
            </a:endParaRPr>
          </a:p>
          <a:p>
            <a:pPr algn="ctr">
              <a:lnSpc>
                <a:spcPts val="1155"/>
              </a:lnSpc>
              <a:spcAft>
                <a:spcPts val="450"/>
              </a:spcAft>
            </a:pPr>
            <a:r>
              <a:rPr lang="en-US" sz="1200" i="1" spc="17" dirty="0">
                <a:solidFill>
                  <a:srgbClr val="000000"/>
                </a:solidFill>
              </a:rPr>
              <a:t>Abu Dhabi Declaration, UNIDO GC 2019</a:t>
            </a:r>
            <a:endParaRPr lang="en-US" sz="900" i="1" spc="17" dirty="0">
              <a:solidFill>
                <a:srgbClr val="000000"/>
              </a:solidFill>
            </a:endParaRPr>
          </a:p>
        </p:txBody>
      </p:sp>
      <p:sp>
        <p:nvSpPr>
          <p:cNvPr id="41" name="TextBox 38">
            <a:extLst>
              <a:ext uri="{FF2B5EF4-FFF2-40B4-BE49-F238E27FC236}">
                <a16:creationId xmlns:a16="http://schemas.microsoft.com/office/drawing/2014/main" id="{EF09F213-EA43-4A36-BF4E-FF0E8593BEE4}"/>
              </a:ext>
            </a:extLst>
          </p:cNvPr>
          <p:cNvSpPr txBox="1"/>
          <p:nvPr/>
        </p:nvSpPr>
        <p:spPr>
          <a:xfrm>
            <a:off x="1377275" y="1566816"/>
            <a:ext cx="3268290" cy="195053"/>
          </a:xfrm>
          <a:prstGeom prst="rect">
            <a:avLst/>
          </a:prstGeom>
        </p:spPr>
        <p:txBody>
          <a:bodyPr wrap="square" lIns="0" tIns="0" rIns="0" bIns="0" rtlCol="0" anchor="t">
            <a:spAutoFit/>
          </a:bodyPr>
          <a:lstStyle/>
          <a:p>
            <a:pPr algn="ctr">
              <a:lnSpc>
                <a:spcPts val="1523"/>
              </a:lnSpc>
            </a:pPr>
            <a:r>
              <a:rPr lang="en-US" sz="1500" b="1" spc="109" dirty="0">
                <a:solidFill>
                  <a:srgbClr val="009EDF"/>
                </a:solidFill>
              </a:rPr>
              <a:t>UNIDO Member States Priorities &amp;</a:t>
            </a:r>
          </a:p>
        </p:txBody>
      </p:sp>
      <p:sp>
        <p:nvSpPr>
          <p:cNvPr id="42" name="AutoShape 39">
            <a:extLst>
              <a:ext uri="{FF2B5EF4-FFF2-40B4-BE49-F238E27FC236}">
                <a16:creationId xmlns:a16="http://schemas.microsoft.com/office/drawing/2014/main" id="{0A5BEF73-ED74-401C-AF91-EB83B807131B}"/>
              </a:ext>
            </a:extLst>
          </p:cNvPr>
          <p:cNvSpPr/>
          <p:nvPr/>
        </p:nvSpPr>
        <p:spPr>
          <a:xfrm rot="5399999">
            <a:off x="2901659" y="3853621"/>
            <a:ext cx="212276" cy="0"/>
          </a:xfrm>
          <a:prstGeom prst="line">
            <a:avLst/>
          </a:prstGeom>
          <a:ln w="95250" cap="rnd">
            <a:solidFill>
              <a:srgbClr val="D9F1FA"/>
            </a:solidFill>
            <a:prstDash val="solid"/>
            <a:headEnd type="none" w="sm" len="sm"/>
            <a:tailEnd type="triangle" w="lg" len="med"/>
          </a:ln>
        </p:spPr>
      </p:sp>
      <p:grpSp>
        <p:nvGrpSpPr>
          <p:cNvPr id="43" name="Group 40">
            <a:extLst>
              <a:ext uri="{FF2B5EF4-FFF2-40B4-BE49-F238E27FC236}">
                <a16:creationId xmlns:a16="http://schemas.microsoft.com/office/drawing/2014/main" id="{D03A8527-FF3D-4EAD-A968-ECB6ADD90719}"/>
              </a:ext>
            </a:extLst>
          </p:cNvPr>
          <p:cNvGrpSpPr/>
          <p:nvPr/>
        </p:nvGrpSpPr>
        <p:grpSpPr>
          <a:xfrm>
            <a:off x="1463102" y="3371233"/>
            <a:ext cx="3156624" cy="233843"/>
            <a:chOff x="0" y="0"/>
            <a:chExt cx="2847457" cy="210939"/>
          </a:xfrm>
        </p:grpSpPr>
        <p:sp>
          <p:nvSpPr>
            <p:cNvPr id="44" name="Freeform 41">
              <a:extLst>
                <a:ext uri="{FF2B5EF4-FFF2-40B4-BE49-F238E27FC236}">
                  <a16:creationId xmlns:a16="http://schemas.microsoft.com/office/drawing/2014/main" id="{6E5DE9AC-7789-4A68-AAF5-BBBF4F5C82DD}"/>
                </a:ext>
              </a:extLst>
            </p:cNvPr>
            <p:cNvSpPr/>
            <p:nvPr/>
          </p:nvSpPr>
          <p:spPr>
            <a:xfrm>
              <a:off x="0" y="0"/>
              <a:ext cx="2847457" cy="210939"/>
            </a:xfrm>
            <a:custGeom>
              <a:avLst/>
              <a:gdLst/>
              <a:ahLst/>
              <a:cxnLst/>
              <a:rect l="l" t="t" r="r" b="b"/>
              <a:pathLst>
                <a:path w="2847457" h="210939">
                  <a:moveTo>
                    <a:pt x="0" y="0"/>
                  </a:moveTo>
                  <a:lnTo>
                    <a:pt x="2847457" y="0"/>
                  </a:lnTo>
                  <a:lnTo>
                    <a:pt x="2847457" y="210939"/>
                  </a:lnTo>
                  <a:lnTo>
                    <a:pt x="0" y="210939"/>
                  </a:lnTo>
                  <a:close/>
                </a:path>
              </a:pathLst>
            </a:custGeom>
            <a:solidFill>
              <a:srgbClr val="009EDF">
                <a:alpha val="14902"/>
              </a:srgbClr>
            </a:solidFill>
          </p:spPr>
          <p:txBody>
            <a:bodyPr/>
            <a:lstStyle/>
            <a:p>
              <a:endParaRPr lang="en-US" sz="1050" dirty="0"/>
            </a:p>
          </p:txBody>
        </p:sp>
      </p:grpSp>
      <p:grpSp>
        <p:nvGrpSpPr>
          <p:cNvPr id="45" name="Group 42">
            <a:extLst>
              <a:ext uri="{FF2B5EF4-FFF2-40B4-BE49-F238E27FC236}">
                <a16:creationId xmlns:a16="http://schemas.microsoft.com/office/drawing/2014/main" id="{F69EB78C-F0E5-4E7B-B78B-6981392EBD52}"/>
              </a:ext>
            </a:extLst>
          </p:cNvPr>
          <p:cNvGrpSpPr/>
          <p:nvPr/>
        </p:nvGrpSpPr>
        <p:grpSpPr>
          <a:xfrm>
            <a:off x="1452381" y="2001698"/>
            <a:ext cx="3156624" cy="481134"/>
            <a:chOff x="0" y="0"/>
            <a:chExt cx="2847457" cy="210939"/>
          </a:xfrm>
        </p:grpSpPr>
        <p:sp>
          <p:nvSpPr>
            <p:cNvPr id="46" name="Freeform 43">
              <a:extLst>
                <a:ext uri="{FF2B5EF4-FFF2-40B4-BE49-F238E27FC236}">
                  <a16:creationId xmlns:a16="http://schemas.microsoft.com/office/drawing/2014/main" id="{F1FD1788-459D-4EA5-A860-FB2AF83EAE2A}"/>
                </a:ext>
              </a:extLst>
            </p:cNvPr>
            <p:cNvSpPr/>
            <p:nvPr/>
          </p:nvSpPr>
          <p:spPr>
            <a:xfrm>
              <a:off x="0" y="0"/>
              <a:ext cx="2847457" cy="210939"/>
            </a:xfrm>
            <a:custGeom>
              <a:avLst/>
              <a:gdLst/>
              <a:ahLst/>
              <a:cxnLst/>
              <a:rect l="l" t="t" r="r" b="b"/>
              <a:pathLst>
                <a:path w="2847457" h="210939">
                  <a:moveTo>
                    <a:pt x="0" y="0"/>
                  </a:moveTo>
                  <a:lnTo>
                    <a:pt x="2847457" y="0"/>
                  </a:lnTo>
                  <a:lnTo>
                    <a:pt x="2847457" y="210939"/>
                  </a:lnTo>
                  <a:lnTo>
                    <a:pt x="0" y="210939"/>
                  </a:lnTo>
                  <a:close/>
                </a:path>
              </a:pathLst>
            </a:custGeom>
            <a:solidFill>
              <a:srgbClr val="009EDF">
                <a:alpha val="14902"/>
              </a:srgbClr>
            </a:solidFill>
          </p:spPr>
          <p:txBody>
            <a:bodyPr/>
            <a:lstStyle/>
            <a:p>
              <a:endParaRPr lang="en-US" sz="1050" dirty="0"/>
            </a:p>
          </p:txBody>
        </p:sp>
      </p:grpSp>
      <p:pic>
        <p:nvPicPr>
          <p:cNvPr id="49" name="Picture 18">
            <a:extLst>
              <a:ext uri="{FF2B5EF4-FFF2-40B4-BE49-F238E27FC236}">
                <a16:creationId xmlns:a16="http://schemas.microsoft.com/office/drawing/2014/main" id="{BCE42BAA-D3EE-5210-0999-210CDC23F7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7349" y="745630"/>
            <a:ext cx="435414" cy="435414"/>
          </a:xfrm>
          <a:prstGeom prst="rect">
            <a:avLst/>
          </a:prstGeom>
        </p:spPr>
      </p:pic>
      <p:pic>
        <p:nvPicPr>
          <p:cNvPr id="50" name="Picture 23">
            <a:extLst>
              <a:ext uri="{FF2B5EF4-FFF2-40B4-BE49-F238E27FC236}">
                <a16:creationId xmlns:a16="http://schemas.microsoft.com/office/drawing/2014/main" id="{834FAA68-0865-83AB-8A5F-23503341EC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97529" y="745630"/>
            <a:ext cx="435414" cy="435414"/>
          </a:xfrm>
          <a:prstGeom prst="rect">
            <a:avLst/>
          </a:prstGeom>
        </p:spPr>
      </p:pic>
      <p:pic>
        <p:nvPicPr>
          <p:cNvPr id="2" name="Picture 1"/>
          <p:cNvPicPr>
            <a:picLocks noChangeAspect="1"/>
          </p:cNvPicPr>
          <p:nvPr/>
        </p:nvPicPr>
        <p:blipFill>
          <a:blip r:embed="rId7"/>
          <a:stretch>
            <a:fillRect/>
          </a:stretch>
        </p:blipFill>
        <p:spPr>
          <a:xfrm>
            <a:off x="4238272" y="1495502"/>
            <a:ext cx="3483203" cy="3072784"/>
          </a:xfrm>
          <a:prstGeom prst="rect">
            <a:avLst/>
          </a:prstGeom>
        </p:spPr>
      </p:pic>
    </p:spTree>
    <p:extLst>
      <p:ext uri="{BB962C8B-B14F-4D97-AF65-F5344CB8AC3E}">
        <p14:creationId xmlns:p14="http://schemas.microsoft.com/office/powerpoint/2010/main" val="291364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1B9B0D-9526-BD55-7BC2-0B1CDD29EEF3}"/>
              </a:ext>
            </a:extLst>
          </p:cNvPr>
          <p:cNvSpPr>
            <a:spLocks noGrp="1"/>
          </p:cNvSpPr>
          <p:nvPr>
            <p:ph type="sldNum" sz="quarter" idx="12"/>
          </p:nvPr>
        </p:nvSpPr>
        <p:spPr/>
        <p:txBody>
          <a:bodyPr/>
          <a:lstStyle/>
          <a:p>
            <a:fld id="{FDC2E30C-9539-124A-9096-5E075D74EB79}" type="slidenum">
              <a:rPr lang="en-US" smtClean="0"/>
              <a:pPr/>
              <a:t>6</a:t>
            </a:fld>
            <a:endParaRPr lang="en-US"/>
          </a:p>
        </p:txBody>
      </p:sp>
      <p:sp>
        <p:nvSpPr>
          <p:cNvPr id="4" name="Title 3">
            <a:extLst>
              <a:ext uri="{FF2B5EF4-FFF2-40B4-BE49-F238E27FC236}">
                <a16:creationId xmlns:a16="http://schemas.microsoft.com/office/drawing/2014/main" id="{183478B9-DBC9-A201-B409-E7AACDA5E196}"/>
              </a:ext>
            </a:extLst>
          </p:cNvPr>
          <p:cNvSpPr>
            <a:spLocks noGrp="1"/>
          </p:cNvSpPr>
          <p:nvPr>
            <p:ph type="title"/>
          </p:nvPr>
        </p:nvSpPr>
        <p:spPr/>
        <p:txBody>
          <a:bodyPr/>
          <a:lstStyle/>
          <a:p>
            <a:r>
              <a:rPr lang="en-US" dirty="0"/>
              <a:t>WHY partner with UNIDO? </a:t>
            </a:r>
            <a:endParaRPr lang="en-AT" dirty="0"/>
          </a:p>
        </p:txBody>
      </p:sp>
      <p:sp>
        <p:nvSpPr>
          <p:cNvPr id="10" name="TextBox 9">
            <a:extLst>
              <a:ext uri="{FF2B5EF4-FFF2-40B4-BE49-F238E27FC236}">
                <a16:creationId xmlns:a16="http://schemas.microsoft.com/office/drawing/2014/main" id="{DB2A5286-E3A0-72FF-DD3C-799857EDF918}"/>
              </a:ext>
            </a:extLst>
          </p:cNvPr>
          <p:cNvSpPr txBox="1"/>
          <p:nvPr/>
        </p:nvSpPr>
        <p:spPr>
          <a:xfrm>
            <a:off x="628652" y="1296925"/>
            <a:ext cx="8250380" cy="461665"/>
          </a:xfrm>
          <a:prstGeom prst="rect">
            <a:avLst/>
          </a:prstGeom>
          <a:noFill/>
        </p:spPr>
        <p:txBody>
          <a:bodyPr wrap="square" lIns="91440" tIns="45720" rIns="91440" bIns="45720" rtlCol="0" anchor="t">
            <a:spAutoFit/>
          </a:bodyPr>
          <a:lstStyle/>
          <a:p>
            <a:r>
              <a:rPr lang="en-GB" sz="1200" b="1" dirty="0">
                <a:latin typeface="Fira Sans"/>
                <a:ea typeface="Malgun Gothic Semilight"/>
                <a:cs typeface="Malgun Gothic Semilight"/>
              </a:rPr>
              <a:t>UNIDO partners </a:t>
            </a:r>
            <a:r>
              <a:rPr lang="en-GB" sz="1200" dirty="0">
                <a:latin typeface="Fira Sans"/>
                <a:ea typeface="Malgun Gothic Semilight"/>
                <a:cs typeface="Malgun Gothic Semilight"/>
              </a:rPr>
              <a:t>to increase its developmental impact and to </a:t>
            </a:r>
            <a:r>
              <a:rPr lang="en-GB" sz="1200" dirty="0">
                <a:latin typeface="Fira Sans"/>
                <a:ea typeface="Malgun Gothic Semilight"/>
                <a:cs typeface="Malgun Gothic Semilight"/>
                <a:sym typeface="Wingdings" panose="05000000000000000000" pitchFamily="2" charset="2"/>
              </a:rPr>
              <a:t>leverage resources and know-how towards </a:t>
            </a:r>
            <a:r>
              <a:rPr lang="en-US" sz="1200" b="1" dirty="0">
                <a:solidFill>
                  <a:srgbClr val="F36D25"/>
                </a:solidFill>
                <a:latin typeface="Fira Sans"/>
                <a:ea typeface="Malgun Gothic Semilight"/>
                <a:cs typeface="Malgun Gothic Semilight"/>
                <a:sym typeface="Wingdings" panose="05000000000000000000" pitchFamily="2" charset="2"/>
              </a:rPr>
              <a:t>Inclusive and Sustainable Industrial Development (</a:t>
            </a:r>
            <a:r>
              <a:rPr lang="en-GB" sz="1200" b="1" dirty="0">
                <a:solidFill>
                  <a:srgbClr val="F36D25"/>
                </a:solidFill>
                <a:latin typeface="Fira Sans"/>
                <a:ea typeface="Malgun Gothic Semilight"/>
                <a:cs typeface="Malgun Gothic Semilight"/>
                <a:sym typeface="Wingdings" panose="05000000000000000000" pitchFamily="2" charset="2"/>
              </a:rPr>
              <a:t>ISID).</a:t>
            </a:r>
          </a:p>
        </p:txBody>
      </p:sp>
      <p:sp>
        <p:nvSpPr>
          <p:cNvPr id="11" name="TextBox 10">
            <a:extLst>
              <a:ext uri="{FF2B5EF4-FFF2-40B4-BE49-F238E27FC236}">
                <a16:creationId xmlns:a16="http://schemas.microsoft.com/office/drawing/2014/main" id="{3E099F58-2BBB-B25A-269A-8399DC3435C0}"/>
              </a:ext>
            </a:extLst>
          </p:cNvPr>
          <p:cNvSpPr txBox="1"/>
          <p:nvPr/>
        </p:nvSpPr>
        <p:spPr>
          <a:xfrm>
            <a:off x="628650" y="4532188"/>
            <a:ext cx="7886700" cy="461665"/>
          </a:xfrm>
          <a:prstGeom prst="rect">
            <a:avLst/>
          </a:prstGeom>
          <a:noFill/>
        </p:spPr>
        <p:txBody>
          <a:bodyPr wrap="square" lIns="91440" tIns="45720" rIns="91440" bIns="45720" rtlCol="0" anchor="t">
            <a:spAutoFit/>
          </a:bodyPr>
          <a:lstStyle/>
          <a:p>
            <a:r>
              <a:rPr lang="en-US" sz="1200" dirty="0">
                <a:latin typeface="Fira Sans"/>
                <a:ea typeface="+mn-lt"/>
                <a:cs typeface="+mn-lt"/>
              </a:rPr>
              <a:t>The private sector partnerships are guided by </a:t>
            </a:r>
            <a:r>
              <a:rPr lang="en-US" sz="1200" dirty="0">
                <a:solidFill>
                  <a:srgbClr val="009CDD"/>
                </a:solidFill>
                <a:latin typeface="Fira Sans"/>
                <a:ea typeface="+mn-lt"/>
                <a:cs typeface="+mn-lt"/>
              </a:rPr>
              <a:t>transparency</a:t>
            </a:r>
            <a:r>
              <a:rPr lang="en-US" sz="1200" dirty="0">
                <a:latin typeface="Fira Sans"/>
                <a:ea typeface="+mn-lt"/>
                <a:cs typeface="+mn-lt"/>
              </a:rPr>
              <a:t>, </a:t>
            </a:r>
            <a:r>
              <a:rPr lang="en-US" sz="1200" dirty="0">
                <a:solidFill>
                  <a:srgbClr val="009CDD"/>
                </a:solidFill>
                <a:latin typeface="Fira Sans"/>
                <a:ea typeface="+mn-lt"/>
                <a:cs typeface="+mn-lt"/>
              </a:rPr>
              <a:t>integrity</a:t>
            </a:r>
            <a:r>
              <a:rPr lang="en-US" sz="1200" dirty="0">
                <a:latin typeface="Fira Sans"/>
                <a:ea typeface="+mn-lt"/>
                <a:cs typeface="+mn-lt"/>
              </a:rPr>
              <a:t>, </a:t>
            </a:r>
            <a:r>
              <a:rPr lang="en-US" sz="1200" dirty="0">
                <a:solidFill>
                  <a:srgbClr val="009CDD"/>
                </a:solidFill>
                <a:latin typeface="Fira Sans"/>
                <a:ea typeface="+mn-lt"/>
                <a:cs typeface="+mn-lt"/>
              </a:rPr>
              <a:t>compliance with environmental, social and governance standards</a:t>
            </a:r>
            <a:r>
              <a:rPr lang="en-US" sz="1200" dirty="0">
                <a:latin typeface="Fira Sans"/>
                <a:ea typeface="+mn-lt"/>
                <a:cs typeface="+mn-lt"/>
              </a:rPr>
              <a:t>, </a:t>
            </a:r>
            <a:r>
              <a:rPr lang="en-US" sz="1200" dirty="0">
                <a:solidFill>
                  <a:srgbClr val="009CDD"/>
                </a:solidFill>
                <a:latin typeface="Fira Sans"/>
                <a:ea typeface="+mn-lt"/>
                <a:cs typeface="+mn-lt"/>
              </a:rPr>
              <a:t>equity</a:t>
            </a:r>
            <a:r>
              <a:rPr lang="en-US" sz="1200" dirty="0">
                <a:latin typeface="Fira Sans"/>
                <a:ea typeface="+mn-lt"/>
                <a:cs typeface="+mn-lt"/>
              </a:rPr>
              <a:t> and </a:t>
            </a:r>
            <a:r>
              <a:rPr lang="en-US" sz="1200" dirty="0">
                <a:solidFill>
                  <a:srgbClr val="009CDD"/>
                </a:solidFill>
                <a:latin typeface="Fira Sans"/>
                <a:ea typeface="+mn-lt"/>
                <a:cs typeface="+mn-lt"/>
              </a:rPr>
              <a:t>respect</a:t>
            </a:r>
            <a:r>
              <a:rPr lang="en-US" sz="1200" dirty="0">
                <a:latin typeface="Fira Sans"/>
                <a:ea typeface="+mn-lt"/>
                <a:cs typeface="+mn-lt"/>
              </a:rPr>
              <a:t>.</a:t>
            </a:r>
            <a:endParaRPr lang="en-GB" sz="1200" dirty="0">
              <a:latin typeface="Fira Sans"/>
            </a:endParaRPr>
          </a:p>
        </p:txBody>
      </p:sp>
      <p:sp>
        <p:nvSpPr>
          <p:cNvPr id="15" name="TextBox 14"/>
          <p:cNvSpPr txBox="1"/>
          <p:nvPr/>
        </p:nvSpPr>
        <p:spPr>
          <a:xfrm>
            <a:off x="5080000" y="1878855"/>
            <a:ext cx="3691082" cy="1938992"/>
          </a:xfrm>
          <a:prstGeom prst="rect">
            <a:avLst/>
          </a:prstGeom>
          <a:noFill/>
        </p:spPr>
        <p:txBody>
          <a:bodyPr wrap="square" rtlCol="0">
            <a:spAutoFit/>
          </a:bodyPr>
          <a:lstStyle/>
          <a:p>
            <a:pPr marL="171450" indent="-171450">
              <a:buFont typeface="Wingdings" panose="05000000000000000000" pitchFamily="2" charset="2"/>
              <a:buChar char="v"/>
            </a:pPr>
            <a:r>
              <a:rPr lang="en-US" sz="1200" b="1" dirty="0">
                <a:solidFill>
                  <a:srgbClr val="F36D25"/>
                </a:solidFill>
                <a:latin typeface="Fira Sans" panose="020B0503050000020004" pitchFamily="34" charset="0"/>
              </a:rPr>
              <a:t>Networking and engaging in dialogue and collaboration </a:t>
            </a:r>
            <a:r>
              <a:rPr lang="en-US" sz="1200" dirty="0">
                <a:latin typeface="Fira Sans" panose="020B0503050000020004" pitchFamily="34" charset="0"/>
              </a:rPr>
              <a:t>with influential representatives from industry, governments and the international development community facilitated by UNIDO, acting as an impartial convener.</a:t>
            </a:r>
          </a:p>
          <a:p>
            <a:endParaRPr lang="en-US" sz="1200" dirty="0">
              <a:latin typeface="Fira Sans" panose="020B0503050000020004" pitchFamily="34" charset="0"/>
            </a:endParaRPr>
          </a:p>
          <a:p>
            <a:pPr marL="171450" indent="-171450">
              <a:buFont typeface="Wingdings" panose="05000000000000000000" pitchFamily="2" charset="2"/>
              <a:buChar char="v"/>
            </a:pPr>
            <a:r>
              <a:rPr lang="en-US" sz="1200" b="1" dirty="0">
                <a:solidFill>
                  <a:srgbClr val="F36D25"/>
                </a:solidFill>
                <a:latin typeface="Fira Sans" panose="020B0503050000020004" pitchFamily="34" charset="0"/>
              </a:rPr>
              <a:t>Achieving development impact</a:t>
            </a:r>
            <a:r>
              <a:rPr lang="en-US" sz="1200" dirty="0">
                <a:latin typeface="Fira Sans" panose="020B0503050000020004" pitchFamily="34" charset="0"/>
              </a:rPr>
              <a:t>, by potentially scaling-up and replicating successful initiatives for greater reach and influence.</a:t>
            </a:r>
          </a:p>
        </p:txBody>
      </p:sp>
      <p:sp>
        <p:nvSpPr>
          <p:cNvPr id="16" name="TextBox 15"/>
          <p:cNvSpPr txBox="1"/>
          <p:nvPr/>
        </p:nvSpPr>
        <p:spPr>
          <a:xfrm>
            <a:off x="628650" y="1895018"/>
            <a:ext cx="4062268" cy="2677656"/>
          </a:xfrm>
          <a:prstGeom prst="rect">
            <a:avLst/>
          </a:prstGeom>
          <a:noFill/>
        </p:spPr>
        <p:txBody>
          <a:bodyPr wrap="square" rtlCol="0">
            <a:spAutoFit/>
          </a:bodyPr>
          <a:lstStyle/>
          <a:p>
            <a:pPr marL="285750" indent="-285750">
              <a:buFont typeface="Wingdings" panose="05000000000000000000" pitchFamily="2" charset="2"/>
              <a:buChar char="v"/>
            </a:pPr>
            <a:r>
              <a:rPr lang="en-US" sz="1200" b="1" dirty="0">
                <a:solidFill>
                  <a:srgbClr val="F36D25"/>
                </a:solidFill>
                <a:latin typeface="Fira Sans" panose="020B0503050000020004" pitchFamily="34" charset="0"/>
              </a:rPr>
              <a:t>Market access and new business</a:t>
            </a:r>
            <a:r>
              <a:rPr lang="en-US" sz="1200" dirty="0">
                <a:latin typeface="Fira Sans" panose="020B0503050000020004" pitchFamily="34" charset="0"/>
              </a:rPr>
              <a:t>, by gaining understanding of the local context through field presence: 49 regional hubs, regional &amp; country offices in 156 countries &amp; working with 99 UN country teams.</a:t>
            </a:r>
          </a:p>
          <a:p>
            <a:pPr marL="285750" indent="-285750">
              <a:buFont typeface="Wingdings" panose="05000000000000000000" pitchFamily="2" charset="2"/>
              <a:buChar char="v"/>
            </a:pPr>
            <a:endParaRPr lang="en-US" sz="1200" dirty="0">
              <a:latin typeface="Fira Sans" panose="020B0503050000020004" pitchFamily="34" charset="0"/>
            </a:endParaRPr>
          </a:p>
          <a:p>
            <a:pPr marL="285750" indent="-285750">
              <a:buFont typeface="Wingdings" panose="05000000000000000000" pitchFamily="2" charset="2"/>
              <a:buChar char="v"/>
            </a:pPr>
            <a:r>
              <a:rPr lang="en-US" sz="1200" b="1" dirty="0">
                <a:solidFill>
                  <a:srgbClr val="F36D25"/>
                </a:solidFill>
                <a:latin typeface="Fira Sans" panose="020B0503050000020004" pitchFamily="34" charset="0"/>
              </a:rPr>
              <a:t>Cutting-edge technology transfer, </a:t>
            </a:r>
            <a:r>
              <a:rPr lang="en-US" sz="1200" dirty="0">
                <a:latin typeface="Fira Sans" panose="020B0503050000020004" pitchFamily="34" charset="0"/>
              </a:rPr>
              <a:t>through capacity building and knowledge exchange opportunities, facilitated by UNIDO, acting as an honest broker.</a:t>
            </a:r>
          </a:p>
          <a:p>
            <a:pPr marL="285750" indent="-285750">
              <a:buFont typeface="Wingdings" panose="05000000000000000000" pitchFamily="2" charset="2"/>
              <a:buChar char="v"/>
            </a:pPr>
            <a:endParaRPr lang="en-US" sz="1200" b="1" dirty="0">
              <a:solidFill>
                <a:srgbClr val="F36D25"/>
              </a:solidFill>
              <a:latin typeface="Fira Sans" panose="020B0503050000020004" pitchFamily="34" charset="0"/>
            </a:endParaRPr>
          </a:p>
          <a:p>
            <a:pPr marL="285750" indent="-285750">
              <a:buFont typeface="Wingdings" panose="05000000000000000000" pitchFamily="2" charset="2"/>
              <a:buChar char="v"/>
            </a:pPr>
            <a:r>
              <a:rPr lang="en-US" sz="1200" b="1" dirty="0">
                <a:solidFill>
                  <a:srgbClr val="F36D25"/>
                </a:solidFill>
                <a:latin typeface="Fira Sans" panose="020B0503050000020004" pitchFamily="34" charset="0"/>
              </a:rPr>
              <a:t>Investment facilitation and prospects </a:t>
            </a:r>
            <a:r>
              <a:rPr lang="en-US" sz="1200" dirty="0">
                <a:latin typeface="Fira Sans" panose="020B0503050000020004" pitchFamily="34" charset="0"/>
              </a:rPr>
              <a:t>that drive market transformation and benefit all partners involved.</a:t>
            </a:r>
          </a:p>
          <a:p>
            <a:endParaRPr lang="en-US" sz="1200" dirty="0">
              <a:latin typeface="Fira Sans" panose="020B0503050000020004" pitchFamily="34" charset="0"/>
            </a:endParaRPr>
          </a:p>
        </p:txBody>
      </p:sp>
      <p:sp>
        <p:nvSpPr>
          <p:cNvPr id="17" name="Rectangle 16"/>
          <p:cNvSpPr/>
          <p:nvPr/>
        </p:nvSpPr>
        <p:spPr>
          <a:xfrm>
            <a:off x="482600" y="1825983"/>
            <a:ext cx="8396432" cy="2572495"/>
          </a:xfrm>
          <a:prstGeom prst="rect">
            <a:avLst/>
          </a:prstGeom>
          <a:noFill/>
          <a:ln w="25400" cmpd="sng">
            <a:solidFill>
              <a:srgbClr val="F36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21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E7A04D0-8ECD-6B24-F972-DFC105E3EF89}"/>
              </a:ext>
            </a:extLst>
          </p:cNvPr>
          <p:cNvGraphicFramePr>
            <a:graphicFrameLocks noGrp="1"/>
          </p:cNvGraphicFramePr>
          <p:nvPr>
            <p:ph idx="1"/>
            <p:extLst>
              <p:ext uri="{D42A27DB-BD31-4B8C-83A1-F6EECF244321}">
                <p14:modId xmlns:p14="http://schemas.microsoft.com/office/powerpoint/2010/main" val="2179312510"/>
              </p:ext>
            </p:extLst>
          </p:nvPr>
        </p:nvGraphicFramePr>
        <p:xfrm>
          <a:off x="465550" y="1542044"/>
          <a:ext cx="8262256" cy="3178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81AEB8D-9556-8157-B008-11D9EED7CD29}"/>
              </a:ext>
            </a:extLst>
          </p:cNvPr>
          <p:cNvSpPr>
            <a:spLocks noGrp="1"/>
          </p:cNvSpPr>
          <p:nvPr>
            <p:ph type="sldNum" sz="quarter" idx="12"/>
          </p:nvPr>
        </p:nvSpPr>
        <p:spPr/>
        <p:txBody>
          <a:bodyPr/>
          <a:lstStyle/>
          <a:p>
            <a:fld id="{FDC2E30C-9539-124A-9096-5E075D74EB79}" type="slidenum">
              <a:rPr lang="en-US" smtClean="0"/>
              <a:pPr/>
              <a:t>7</a:t>
            </a:fld>
            <a:endParaRPr lang="en-US"/>
          </a:p>
        </p:txBody>
      </p:sp>
      <p:sp>
        <p:nvSpPr>
          <p:cNvPr id="4" name="Title 3">
            <a:extLst>
              <a:ext uri="{FF2B5EF4-FFF2-40B4-BE49-F238E27FC236}">
                <a16:creationId xmlns:a16="http://schemas.microsoft.com/office/drawing/2014/main" id="{A68C5AF1-4D9F-C685-EB13-DC2033EF5DE1}"/>
              </a:ext>
            </a:extLst>
          </p:cNvPr>
          <p:cNvSpPr>
            <a:spLocks noGrp="1"/>
          </p:cNvSpPr>
          <p:nvPr>
            <p:ph type="title"/>
          </p:nvPr>
        </p:nvSpPr>
        <p:spPr/>
        <p:txBody>
          <a:bodyPr/>
          <a:lstStyle/>
          <a:p>
            <a:r>
              <a:rPr lang="de-DE" dirty="0"/>
              <a:t>HOW to partner with UNIDO? </a:t>
            </a:r>
            <a:endParaRPr lang="en-AT" dirty="0"/>
          </a:p>
        </p:txBody>
      </p:sp>
      <p:pic>
        <p:nvPicPr>
          <p:cNvPr id="11" name="Picture 10" descr="A white circle with blue and orange gears&#10;&#10;Description automatically generated with medium confidence">
            <a:extLst>
              <a:ext uri="{FF2B5EF4-FFF2-40B4-BE49-F238E27FC236}">
                <a16:creationId xmlns:a16="http://schemas.microsoft.com/office/drawing/2014/main" id="{548B6247-6428-3F21-262A-48E2315B8BBE}"/>
              </a:ext>
            </a:extLst>
          </p:cNvPr>
          <p:cNvPicPr>
            <a:picLocks noChangeAspect="1"/>
          </p:cNvPicPr>
          <p:nvPr/>
        </p:nvPicPr>
        <p:blipFill>
          <a:blip r:embed="rId7"/>
          <a:stretch>
            <a:fillRect/>
          </a:stretch>
        </p:blipFill>
        <p:spPr>
          <a:xfrm>
            <a:off x="2987464" y="1193079"/>
            <a:ext cx="720000" cy="720000"/>
          </a:xfrm>
          <a:prstGeom prst="rect">
            <a:avLst/>
          </a:prstGeom>
        </p:spPr>
      </p:pic>
      <p:pic>
        <p:nvPicPr>
          <p:cNvPr id="26" name="Picture 25" descr="A group of people with a megaphone&#10;&#10;Description automatically generated with low confidence">
            <a:extLst>
              <a:ext uri="{FF2B5EF4-FFF2-40B4-BE49-F238E27FC236}">
                <a16:creationId xmlns:a16="http://schemas.microsoft.com/office/drawing/2014/main" id="{FB8BF5A2-7ED4-55DC-9F1D-9422F9AC05DF}"/>
              </a:ext>
            </a:extLst>
          </p:cNvPr>
          <p:cNvPicPr>
            <a:picLocks noChangeAspect="1"/>
          </p:cNvPicPr>
          <p:nvPr/>
        </p:nvPicPr>
        <p:blipFill>
          <a:blip r:embed="rId8"/>
          <a:stretch>
            <a:fillRect/>
          </a:stretch>
        </p:blipFill>
        <p:spPr>
          <a:xfrm>
            <a:off x="5104642" y="1193079"/>
            <a:ext cx="720000" cy="720000"/>
          </a:xfrm>
          <a:prstGeom prst="rect">
            <a:avLst/>
          </a:prstGeom>
        </p:spPr>
      </p:pic>
      <p:pic>
        <p:nvPicPr>
          <p:cNvPr id="33" name="Picture 32" descr="A person and person with light bulb&#10;&#10;Description automatically generated with low confidence">
            <a:extLst>
              <a:ext uri="{FF2B5EF4-FFF2-40B4-BE49-F238E27FC236}">
                <a16:creationId xmlns:a16="http://schemas.microsoft.com/office/drawing/2014/main" id="{ED788E56-F810-EE14-1140-F5ABA5285DD9}"/>
              </a:ext>
            </a:extLst>
          </p:cNvPr>
          <p:cNvPicPr>
            <a:picLocks noChangeAspect="1"/>
          </p:cNvPicPr>
          <p:nvPr/>
        </p:nvPicPr>
        <p:blipFill>
          <a:blip r:embed="rId9"/>
          <a:stretch>
            <a:fillRect/>
          </a:stretch>
        </p:blipFill>
        <p:spPr>
          <a:xfrm>
            <a:off x="7221820" y="1158773"/>
            <a:ext cx="720000" cy="720000"/>
          </a:xfrm>
          <a:prstGeom prst="rect">
            <a:avLst/>
          </a:prstGeom>
        </p:spPr>
      </p:pic>
      <p:pic>
        <p:nvPicPr>
          <p:cNvPr id="35" name="Picture 34" descr="A picture containing graphics, circle, logo, symbol&#10;&#10;Description automatically generated">
            <a:extLst>
              <a:ext uri="{FF2B5EF4-FFF2-40B4-BE49-F238E27FC236}">
                <a16:creationId xmlns:a16="http://schemas.microsoft.com/office/drawing/2014/main" id="{261BCC49-74AF-138D-17CF-58A2DA274782}"/>
              </a:ext>
            </a:extLst>
          </p:cNvPr>
          <p:cNvPicPr>
            <a:picLocks noChangeAspect="1"/>
          </p:cNvPicPr>
          <p:nvPr/>
        </p:nvPicPr>
        <p:blipFill>
          <a:blip r:embed="rId10"/>
          <a:stretch>
            <a:fillRect/>
          </a:stretch>
        </p:blipFill>
        <p:spPr>
          <a:xfrm>
            <a:off x="3060700" y="2945390"/>
            <a:ext cx="720000" cy="720000"/>
          </a:xfrm>
          <a:prstGeom prst="rect">
            <a:avLst/>
          </a:prstGeom>
        </p:spPr>
      </p:pic>
      <p:pic>
        <p:nvPicPr>
          <p:cNvPr id="39" name="Picture 38" descr="A blue and orange shopping cart with a globe on it&#10;&#10;Description automatically generated with low confidence">
            <a:extLst>
              <a:ext uri="{FF2B5EF4-FFF2-40B4-BE49-F238E27FC236}">
                <a16:creationId xmlns:a16="http://schemas.microsoft.com/office/drawing/2014/main" id="{F24861DB-C7AE-03EC-5A42-4EF0B331616A}"/>
              </a:ext>
            </a:extLst>
          </p:cNvPr>
          <p:cNvPicPr>
            <a:picLocks noChangeAspect="1"/>
          </p:cNvPicPr>
          <p:nvPr/>
        </p:nvPicPr>
        <p:blipFill>
          <a:blip r:embed="rId11"/>
          <a:stretch>
            <a:fillRect/>
          </a:stretch>
        </p:blipFill>
        <p:spPr>
          <a:xfrm>
            <a:off x="7221820" y="2945390"/>
            <a:ext cx="720000" cy="720000"/>
          </a:xfrm>
          <a:prstGeom prst="rect">
            <a:avLst/>
          </a:prstGeom>
        </p:spPr>
      </p:pic>
      <p:pic>
        <p:nvPicPr>
          <p:cNvPr id="41" name="Picture 40" descr="A white circle with orange circles and a gear&#10;&#10;Description automatically generated with low confidence">
            <a:extLst>
              <a:ext uri="{FF2B5EF4-FFF2-40B4-BE49-F238E27FC236}">
                <a16:creationId xmlns:a16="http://schemas.microsoft.com/office/drawing/2014/main" id="{04C22F8B-5D03-FDC9-2145-4B824B53E1E8}"/>
              </a:ext>
            </a:extLst>
          </p:cNvPr>
          <p:cNvPicPr>
            <a:picLocks noChangeAspect="1"/>
          </p:cNvPicPr>
          <p:nvPr/>
        </p:nvPicPr>
        <p:blipFill>
          <a:blip r:embed="rId12"/>
          <a:stretch>
            <a:fillRect/>
          </a:stretch>
        </p:blipFill>
        <p:spPr>
          <a:xfrm>
            <a:off x="5141260" y="2945390"/>
            <a:ext cx="720000" cy="720000"/>
          </a:xfrm>
          <a:prstGeom prst="rect">
            <a:avLst/>
          </a:prstGeom>
        </p:spPr>
      </p:pic>
    </p:spTree>
    <p:extLst>
      <p:ext uri="{BB962C8B-B14F-4D97-AF65-F5344CB8AC3E}">
        <p14:creationId xmlns:p14="http://schemas.microsoft.com/office/powerpoint/2010/main" val="453422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D2A82-0527-CB89-60C8-294F922A0076}"/>
              </a:ext>
            </a:extLst>
          </p:cNvPr>
          <p:cNvSpPr txBox="1"/>
          <p:nvPr/>
        </p:nvSpPr>
        <p:spPr>
          <a:xfrm>
            <a:off x="2480983" y="2156251"/>
            <a:ext cx="4182034" cy="830997"/>
          </a:xfrm>
          <a:prstGeom prst="rect">
            <a:avLst/>
          </a:prstGeom>
          <a:noFill/>
        </p:spPr>
        <p:txBody>
          <a:bodyPr wrap="square" rtlCol="0">
            <a:spAutoFit/>
          </a:bodyPr>
          <a:lstStyle/>
          <a:p>
            <a:pPr algn="ctr"/>
            <a:r>
              <a:rPr lang="en-US" sz="2400" b="1" dirty="0">
                <a:solidFill>
                  <a:srgbClr val="262626"/>
                </a:solidFill>
                <a:latin typeface="Fira Sans" panose="020B0503050000020004" pitchFamily="34" charset="0"/>
              </a:rPr>
              <a:t>SLOVENIA - UNIDO</a:t>
            </a:r>
          </a:p>
          <a:p>
            <a:pPr algn="ctr"/>
            <a:r>
              <a:rPr lang="en-US" sz="2400" b="1" dirty="0">
                <a:solidFill>
                  <a:srgbClr val="262626"/>
                </a:solidFill>
                <a:latin typeface="Fira Sans" panose="020B0503050000020004" pitchFamily="34" charset="0"/>
              </a:rPr>
              <a:t>PARTNERSHIP</a:t>
            </a:r>
            <a:endParaRPr lang="en-US" sz="2400" b="1" dirty="0">
              <a:solidFill>
                <a:srgbClr val="33AFEA"/>
              </a:solidFill>
              <a:latin typeface="Fira Sans" panose="020B0503050000020004" pitchFamily="34" charset="0"/>
            </a:endParaRPr>
          </a:p>
        </p:txBody>
      </p:sp>
    </p:spTree>
    <p:extLst>
      <p:ext uri="{BB962C8B-B14F-4D97-AF65-F5344CB8AC3E}">
        <p14:creationId xmlns:p14="http://schemas.microsoft.com/office/powerpoint/2010/main" val="251417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5492" y="1533794"/>
            <a:ext cx="6953801" cy="3263504"/>
          </a:xfrm>
        </p:spPr>
        <p:txBody>
          <a:bodyPr>
            <a:normAutofit/>
          </a:bodyPr>
          <a:lstStyle/>
          <a:p>
            <a:pPr marL="0" indent="0">
              <a:buNone/>
            </a:pPr>
            <a:r>
              <a:rPr lang="en-US" sz="1200" b="1" dirty="0"/>
              <a:t>TC projects - </a:t>
            </a:r>
            <a:r>
              <a:rPr lang="en-US" sz="1200" dirty="0"/>
              <a:t>collaborate to improve people’s lives and contribute towards ISID </a:t>
            </a:r>
            <a:r>
              <a:rPr lang="en-US" sz="1200" b="1" dirty="0"/>
              <a:t>trough technical cooperation projects aligned with all the involved parties interests and mandates. </a:t>
            </a:r>
          </a:p>
        </p:txBody>
      </p:sp>
      <p:sp>
        <p:nvSpPr>
          <p:cNvPr id="4" name="Title 3"/>
          <p:cNvSpPr>
            <a:spLocks noGrp="1"/>
          </p:cNvSpPr>
          <p:nvPr>
            <p:ph type="title"/>
          </p:nvPr>
        </p:nvSpPr>
        <p:spPr>
          <a:xfrm>
            <a:off x="1165492" y="792242"/>
            <a:ext cx="7886700" cy="598093"/>
          </a:xfrm>
        </p:spPr>
        <p:txBody>
          <a:bodyPr>
            <a:normAutofit fontScale="90000"/>
          </a:bodyPr>
          <a:lstStyle/>
          <a:p>
            <a:r>
              <a:rPr lang="en-US" dirty="0"/>
              <a:t>How to engage with UNIDO?</a:t>
            </a:r>
            <a:br>
              <a:rPr lang="en-US" dirty="0"/>
            </a:br>
            <a:r>
              <a:rPr lang="en-US" sz="1800" dirty="0">
                <a:solidFill>
                  <a:srgbClr val="F46E0A"/>
                </a:solidFill>
              </a:rPr>
              <a:t>Model: </a:t>
            </a:r>
            <a:r>
              <a:rPr lang="en-US" sz="1800" dirty="0">
                <a:solidFill>
                  <a:srgbClr val="00B0F0"/>
                </a:solidFill>
              </a:rPr>
              <a:t>collaboration with Member State and Private Sector acts as a subcontractor</a:t>
            </a:r>
            <a:endParaRPr lang="en-US" dirty="0">
              <a:solidFill>
                <a:srgbClr val="00B0F0"/>
              </a:solidFill>
            </a:endParaRPr>
          </a:p>
        </p:txBody>
      </p:sp>
      <p:sp>
        <p:nvSpPr>
          <p:cNvPr id="14" name="TextBox 13">
            <a:extLst>
              <a:ext uri="{FF2B5EF4-FFF2-40B4-BE49-F238E27FC236}">
                <a16:creationId xmlns:a16="http://schemas.microsoft.com/office/drawing/2014/main" id="{4A04BE61-3EC2-5DE1-FC29-234C691B3DB5}"/>
              </a:ext>
            </a:extLst>
          </p:cNvPr>
          <p:cNvSpPr txBox="1"/>
          <p:nvPr/>
        </p:nvSpPr>
        <p:spPr>
          <a:xfrm>
            <a:off x="2093196" y="2221089"/>
            <a:ext cx="1490985" cy="646331"/>
          </a:xfrm>
          <a:prstGeom prst="rect">
            <a:avLst/>
          </a:prstGeom>
          <a:noFill/>
          <a:ln w="76200">
            <a:noFill/>
          </a:ln>
        </p:spPr>
        <p:txBody>
          <a:bodyPr wrap="square" rtlCol="0" anchor="ctr">
            <a:spAutoFit/>
          </a:bodyPr>
          <a:lstStyle/>
          <a:p>
            <a:pPr algn="ctr"/>
            <a:r>
              <a:rPr lang="en-US" sz="1200" b="1" dirty="0">
                <a:latin typeface="Fira Sans" panose="020B0503050000020004" pitchFamily="34" charset="0"/>
              </a:rPr>
              <a:t>Donor/</a:t>
            </a:r>
          </a:p>
          <a:p>
            <a:pPr algn="ctr"/>
            <a:r>
              <a:rPr lang="en-US" sz="1200" b="1" dirty="0">
                <a:latin typeface="Fira Sans" panose="020B0503050000020004" pitchFamily="34" charset="0"/>
              </a:rPr>
              <a:t>Member State/</a:t>
            </a:r>
          </a:p>
          <a:p>
            <a:pPr algn="ctr"/>
            <a:r>
              <a:rPr lang="en-US" sz="1200" b="1" dirty="0">
                <a:latin typeface="Fira Sans" panose="020B0503050000020004" pitchFamily="34" charset="0"/>
              </a:rPr>
              <a:t>Slovenia</a:t>
            </a:r>
          </a:p>
        </p:txBody>
      </p:sp>
      <p:sp>
        <p:nvSpPr>
          <p:cNvPr id="18" name="TextBox 17">
            <a:extLst>
              <a:ext uri="{FF2B5EF4-FFF2-40B4-BE49-F238E27FC236}">
                <a16:creationId xmlns:a16="http://schemas.microsoft.com/office/drawing/2014/main" id="{4A04BE61-3EC2-5DE1-FC29-234C691B3DB5}"/>
              </a:ext>
            </a:extLst>
          </p:cNvPr>
          <p:cNvSpPr txBox="1"/>
          <p:nvPr/>
        </p:nvSpPr>
        <p:spPr>
          <a:xfrm>
            <a:off x="5814472" y="2196959"/>
            <a:ext cx="1490985" cy="646331"/>
          </a:xfrm>
          <a:prstGeom prst="rect">
            <a:avLst/>
          </a:prstGeom>
          <a:noFill/>
          <a:ln w="76200">
            <a:noFill/>
          </a:ln>
        </p:spPr>
        <p:txBody>
          <a:bodyPr wrap="square" rtlCol="0" anchor="ctr">
            <a:spAutoFit/>
          </a:bodyPr>
          <a:lstStyle/>
          <a:p>
            <a:pPr algn="ctr"/>
            <a:r>
              <a:rPr lang="en-US" sz="1200" b="1" dirty="0">
                <a:latin typeface="Fira Sans" panose="020B0503050000020004" pitchFamily="34" charset="0"/>
              </a:rPr>
              <a:t>UNIDO / development partner</a:t>
            </a:r>
          </a:p>
        </p:txBody>
      </p:sp>
      <p:sp>
        <p:nvSpPr>
          <p:cNvPr id="20" name="Rectangle 19">
            <a:extLst>
              <a:ext uri="{FF2B5EF4-FFF2-40B4-BE49-F238E27FC236}">
                <a16:creationId xmlns:a16="http://schemas.microsoft.com/office/drawing/2014/main" id="{4C014EAF-CC12-51FC-8A5F-47BFC6DCFC8E}"/>
              </a:ext>
            </a:extLst>
          </p:cNvPr>
          <p:cNvSpPr/>
          <p:nvPr/>
        </p:nvSpPr>
        <p:spPr>
          <a:xfrm>
            <a:off x="4943484" y="2211070"/>
            <a:ext cx="3144592" cy="653396"/>
          </a:xfrm>
          <a:prstGeom prst="rect">
            <a:avLst/>
          </a:prstGeom>
          <a:noFill/>
          <a:ln w="76200">
            <a:solidFill>
              <a:srgbClr val="009C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TextBox 20"/>
          <p:cNvSpPr txBox="1"/>
          <p:nvPr/>
        </p:nvSpPr>
        <p:spPr>
          <a:xfrm>
            <a:off x="508247" y="3165546"/>
            <a:ext cx="743318" cy="307777"/>
          </a:xfrm>
          <a:prstGeom prst="rect">
            <a:avLst/>
          </a:prstGeom>
          <a:noFill/>
        </p:spPr>
        <p:txBody>
          <a:bodyPr wrap="square" rtlCol="0">
            <a:spAutoFit/>
          </a:bodyPr>
          <a:lstStyle/>
          <a:p>
            <a:r>
              <a:rPr lang="en-US" b="1" dirty="0"/>
              <a:t>WHAT?</a:t>
            </a:r>
          </a:p>
        </p:txBody>
      </p:sp>
      <p:sp>
        <p:nvSpPr>
          <p:cNvPr id="24" name="TextBox 23"/>
          <p:cNvSpPr txBox="1"/>
          <p:nvPr/>
        </p:nvSpPr>
        <p:spPr>
          <a:xfrm>
            <a:off x="537604" y="3913781"/>
            <a:ext cx="684604" cy="307777"/>
          </a:xfrm>
          <a:prstGeom prst="rect">
            <a:avLst/>
          </a:prstGeom>
          <a:noFill/>
        </p:spPr>
        <p:txBody>
          <a:bodyPr wrap="square" rtlCol="0">
            <a:spAutoFit/>
          </a:bodyPr>
          <a:lstStyle/>
          <a:p>
            <a:r>
              <a:rPr lang="en-US" b="1" dirty="0"/>
              <a:t>WHY?</a:t>
            </a:r>
          </a:p>
        </p:txBody>
      </p:sp>
      <p:sp>
        <p:nvSpPr>
          <p:cNvPr id="15" name="Rectangle 14">
            <a:extLst>
              <a:ext uri="{FF2B5EF4-FFF2-40B4-BE49-F238E27FC236}">
                <a16:creationId xmlns:a16="http://schemas.microsoft.com/office/drawing/2014/main" id="{4C014EAF-CC12-51FC-8A5F-47BFC6DCFC8E}"/>
              </a:ext>
            </a:extLst>
          </p:cNvPr>
          <p:cNvSpPr/>
          <p:nvPr/>
        </p:nvSpPr>
        <p:spPr>
          <a:xfrm>
            <a:off x="1466673" y="3085475"/>
            <a:ext cx="6621403" cy="57847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Technical cooperation project</a:t>
            </a:r>
            <a:r>
              <a:rPr lang="en-US" sz="1200" dirty="0">
                <a:solidFill>
                  <a:schemeClr val="tx1"/>
                </a:solidFill>
              </a:rPr>
              <a:t>: co-created and co-designed and aligned with Slovenian government and UNIDO’s mandates and interests. </a:t>
            </a:r>
            <a:r>
              <a:rPr lang="en-US" sz="1200" b="1" dirty="0">
                <a:solidFill>
                  <a:srgbClr val="F46E0A"/>
                </a:solidFill>
              </a:rPr>
              <a:t>Under the project a subcontract to private sector is foreseen with the geographical limitation to Slovenian companies</a:t>
            </a:r>
            <a:r>
              <a:rPr lang="en-US" sz="1200" dirty="0">
                <a:solidFill>
                  <a:schemeClr val="tx1"/>
                </a:solidFill>
              </a:rPr>
              <a:t>.   </a:t>
            </a:r>
            <a:r>
              <a:rPr lang="en-US" sz="1200" dirty="0"/>
              <a:t> </a:t>
            </a:r>
          </a:p>
        </p:txBody>
      </p:sp>
      <p:sp>
        <p:nvSpPr>
          <p:cNvPr id="17" name="Rectangle 16">
            <a:extLst>
              <a:ext uri="{FF2B5EF4-FFF2-40B4-BE49-F238E27FC236}">
                <a16:creationId xmlns:a16="http://schemas.microsoft.com/office/drawing/2014/main" id="{4C014EAF-CC12-51FC-8A5F-47BFC6DCFC8E}"/>
              </a:ext>
            </a:extLst>
          </p:cNvPr>
          <p:cNvSpPr/>
          <p:nvPr/>
        </p:nvSpPr>
        <p:spPr>
          <a:xfrm>
            <a:off x="1466821" y="3808463"/>
            <a:ext cx="3144444" cy="988836"/>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p:cNvSpPr txBox="1"/>
          <p:nvPr/>
        </p:nvSpPr>
        <p:spPr>
          <a:xfrm>
            <a:off x="1472421" y="3841691"/>
            <a:ext cx="3138844" cy="861774"/>
          </a:xfrm>
          <a:prstGeom prst="rect">
            <a:avLst/>
          </a:prstGeom>
          <a:noFill/>
        </p:spPr>
        <p:txBody>
          <a:bodyPr wrap="square" rtlCol="0">
            <a:spAutoFit/>
          </a:bodyPr>
          <a:lstStyle/>
          <a:p>
            <a:r>
              <a:rPr lang="en-US" sz="1000" dirty="0"/>
              <a:t>- Tool for implementation of Slovenian Development Cooperation Strategy/Policy. </a:t>
            </a:r>
          </a:p>
          <a:p>
            <a:r>
              <a:rPr lang="en-US" sz="1000" dirty="0"/>
              <a:t>- Achievement of SDGs. </a:t>
            </a:r>
          </a:p>
          <a:p>
            <a:r>
              <a:rPr lang="en-US" sz="1000" dirty="0"/>
              <a:t>- Facilitate market access and new business generation for Slovenian private sector. </a:t>
            </a:r>
          </a:p>
        </p:txBody>
      </p:sp>
      <p:sp>
        <p:nvSpPr>
          <p:cNvPr id="22" name="Rectangle 21">
            <a:extLst>
              <a:ext uri="{FF2B5EF4-FFF2-40B4-BE49-F238E27FC236}">
                <a16:creationId xmlns:a16="http://schemas.microsoft.com/office/drawing/2014/main" id="{4C014EAF-CC12-51FC-8A5F-47BFC6DCFC8E}"/>
              </a:ext>
            </a:extLst>
          </p:cNvPr>
          <p:cNvSpPr/>
          <p:nvPr/>
        </p:nvSpPr>
        <p:spPr>
          <a:xfrm>
            <a:off x="4943484" y="3811737"/>
            <a:ext cx="3144592" cy="98556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 name="TextBox 27"/>
          <p:cNvSpPr txBox="1"/>
          <p:nvPr/>
        </p:nvSpPr>
        <p:spPr>
          <a:xfrm>
            <a:off x="4943484" y="3842441"/>
            <a:ext cx="3144592" cy="707886"/>
          </a:xfrm>
          <a:prstGeom prst="rect">
            <a:avLst/>
          </a:prstGeom>
          <a:noFill/>
        </p:spPr>
        <p:txBody>
          <a:bodyPr wrap="square" rtlCol="0">
            <a:spAutoFit/>
          </a:bodyPr>
          <a:lstStyle/>
          <a:p>
            <a:r>
              <a:rPr lang="en-US" sz="1000" dirty="0"/>
              <a:t>- Achievement of SDGs.</a:t>
            </a:r>
          </a:p>
          <a:p>
            <a:r>
              <a:rPr lang="en-US" sz="1000" dirty="0"/>
              <a:t>- Achievement of UNIDO mandate. </a:t>
            </a:r>
          </a:p>
          <a:p>
            <a:r>
              <a:rPr lang="en-US" sz="1000" dirty="0"/>
              <a:t>- Service to the Member States.</a:t>
            </a:r>
          </a:p>
          <a:p>
            <a:r>
              <a:rPr lang="en-US" sz="1000" dirty="0"/>
              <a:t>- Knowledge and technology exchange.  </a:t>
            </a:r>
          </a:p>
        </p:txBody>
      </p:sp>
      <p:sp>
        <p:nvSpPr>
          <p:cNvPr id="26" name="Rectangle 25">
            <a:extLst>
              <a:ext uri="{FF2B5EF4-FFF2-40B4-BE49-F238E27FC236}">
                <a16:creationId xmlns:a16="http://schemas.microsoft.com/office/drawing/2014/main" id="{4C014EAF-CC12-51FC-8A5F-47BFC6DCFC8E}"/>
              </a:ext>
            </a:extLst>
          </p:cNvPr>
          <p:cNvSpPr/>
          <p:nvPr/>
        </p:nvSpPr>
        <p:spPr>
          <a:xfrm>
            <a:off x="1466673" y="2214024"/>
            <a:ext cx="3144592" cy="653396"/>
          </a:xfrm>
          <a:prstGeom prst="rect">
            <a:avLst/>
          </a:prstGeom>
          <a:noFill/>
          <a:ln w="76200">
            <a:solidFill>
              <a:srgbClr val="009C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29" name="Group 28"/>
          <p:cNvGrpSpPr/>
          <p:nvPr/>
        </p:nvGrpSpPr>
        <p:grpSpPr>
          <a:xfrm>
            <a:off x="6363861" y="159633"/>
            <a:ext cx="1059449" cy="879715"/>
            <a:chOff x="3166929" y="187"/>
            <a:chExt cx="1928397" cy="1492730"/>
          </a:xfrm>
        </p:grpSpPr>
        <p:sp>
          <p:nvSpPr>
            <p:cNvPr id="30" name="Rectangle 29"/>
            <p:cNvSpPr/>
            <p:nvPr/>
          </p:nvSpPr>
          <p:spPr>
            <a:xfrm>
              <a:off x="3166929" y="187"/>
              <a:ext cx="1928397" cy="1492730"/>
            </a:xfrm>
            <a:prstGeom prst="rect">
              <a:avLst/>
            </a:prstGeom>
            <a:solidFill>
              <a:srgbClr val="F36D25"/>
            </a:solidFill>
          </p:spPr>
          <p:style>
            <a:lnRef idx="0">
              <a:schemeClr val="lt1">
                <a:hueOff val="0"/>
                <a:satOff val="0"/>
                <a:lumOff val="0"/>
                <a:alphaOff val="0"/>
              </a:schemeClr>
            </a:lnRef>
            <a:fillRef idx="3">
              <a:scrgbClr r="0" g="0" b="0"/>
            </a:fillRef>
            <a:effectRef idx="3">
              <a:schemeClr val="accent3">
                <a:hueOff val="0"/>
                <a:satOff val="0"/>
                <a:lumOff val="0"/>
                <a:alphaOff val="0"/>
              </a:schemeClr>
            </a:effectRef>
            <a:fontRef idx="minor">
              <a:schemeClr val="lt1"/>
            </a:fontRef>
          </p:style>
        </p:sp>
        <p:sp>
          <p:nvSpPr>
            <p:cNvPr id="31" name="TextBox 30"/>
            <p:cNvSpPr txBox="1"/>
            <p:nvPr/>
          </p:nvSpPr>
          <p:spPr>
            <a:xfrm>
              <a:off x="3166929" y="187"/>
              <a:ext cx="1928397" cy="1492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800" b="1" kern="1200" dirty="0">
                  <a:latin typeface="Fira Sans"/>
                </a:rPr>
                <a:t>Projects</a:t>
              </a:r>
            </a:p>
            <a:p>
              <a:pPr lvl="0" algn="ctr" defTabSz="488950">
                <a:lnSpc>
                  <a:spcPct val="90000"/>
                </a:lnSpc>
                <a:spcBef>
                  <a:spcPct val="0"/>
                </a:spcBef>
                <a:spcAft>
                  <a:spcPct val="35000"/>
                </a:spcAft>
              </a:pPr>
              <a:r>
                <a:rPr lang="en-US" sz="800" b="0" kern="1200" dirty="0">
                  <a:latin typeface="Fira Sans"/>
                </a:rPr>
                <a:t>Specific duration, geographical location &amp; funding for a common goal.</a:t>
              </a:r>
              <a:endParaRPr lang="en-AT" sz="800" b="1" kern="1200" dirty="0">
                <a:latin typeface="Fira Sans"/>
              </a:endParaRPr>
            </a:p>
          </p:txBody>
        </p:sp>
      </p:grpSp>
    </p:spTree>
    <p:extLst>
      <p:ext uri="{BB962C8B-B14F-4D97-AF65-F5344CB8AC3E}">
        <p14:creationId xmlns:p14="http://schemas.microsoft.com/office/powerpoint/2010/main" val="3485594795"/>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EE8F094719C346882B28500752BFE7" ma:contentTypeVersion="12" ma:contentTypeDescription="Create a new document." ma:contentTypeScope="" ma:versionID="8774e96192b7b1d53dbfdd479cdb5d42">
  <xsd:schema xmlns:xsd="http://www.w3.org/2001/XMLSchema" xmlns:xs="http://www.w3.org/2001/XMLSchema" xmlns:p="http://schemas.microsoft.com/office/2006/metadata/properties" xmlns:ns2="cddd7b23-0182-4ace-a3fe-8705b4238530" xmlns:ns3="6bfacdec-9d02-43e3-b587-2421175cf73e" targetNamespace="http://schemas.microsoft.com/office/2006/metadata/properties" ma:root="true" ma:fieldsID="cf7d25365d0499e9ab854d04f4feba0e" ns2:_="" ns3:_="">
    <xsd:import namespace="cddd7b23-0182-4ace-a3fe-8705b4238530"/>
    <xsd:import namespace="6bfacdec-9d02-43e3-b587-2421175cf7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dd7b23-0182-4ace-a3fe-8705b42385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2faa4b-a4e7-430d-a263-e7e8206ae33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facdec-9d02-43e3-b587-2421175cf7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1fe3627-01e7-41df-8702-bc3ad42aa9a3}" ma:internalName="TaxCatchAll" ma:showField="CatchAllData" ma:web="6bfacdec-9d02-43e3-b587-2421175cf7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facdec-9d02-43e3-b587-2421175cf73e" xsi:nil="true"/>
    <lcf76f155ced4ddcb4097134ff3c332f xmlns="cddd7b23-0182-4ace-a3fe-8705b42385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C178F0-8046-4574-9E9A-4EA2A66EA990}">
  <ds:schemaRefs>
    <ds:schemaRef ds:uri="http://schemas.microsoft.com/sharepoint/v3/contenttype/forms"/>
  </ds:schemaRefs>
</ds:datastoreItem>
</file>

<file path=customXml/itemProps2.xml><?xml version="1.0" encoding="utf-8"?>
<ds:datastoreItem xmlns:ds="http://schemas.openxmlformats.org/officeDocument/2006/customXml" ds:itemID="{2B84D244-72FE-47D7-9513-BF4D7AEA6A02}">
  <ds:schemaRefs>
    <ds:schemaRef ds:uri="6bfacdec-9d02-43e3-b587-2421175cf73e"/>
    <ds:schemaRef ds:uri="cddd7b23-0182-4ace-a3fe-8705b42385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4FE23C-8DA7-40C6-865A-1371138A47F6}">
  <ds:schemaRefs>
    <ds:schemaRef ds:uri="http://schemas.microsoft.com/office/2006/metadata/properties"/>
    <ds:schemaRef ds:uri="http://purl.org/dc/terms/"/>
    <ds:schemaRef ds:uri="6bfacdec-9d02-43e3-b587-2421175cf73e"/>
    <ds:schemaRef ds:uri="cddd7b23-0182-4ace-a3fe-8705b4238530"/>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809</TotalTime>
  <Words>1227</Words>
  <Application>Microsoft Office PowerPoint</Application>
  <PresentationFormat>On-screen Show (16:9)</PresentationFormat>
  <Paragraphs>182</Paragraphs>
  <Slides>18</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 Display</vt:lpstr>
      <vt:lpstr>Arial</vt:lpstr>
      <vt:lpstr>Bahnschrift SemiBold</vt:lpstr>
      <vt:lpstr>Calibri</vt:lpstr>
      <vt:lpstr>Calibri Light</vt:lpstr>
      <vt:lpstr>Corbel</vt:lpstr>
      <vt:lpstr>Fira Sans</vt:lpstr>
      <vt:lpstr>Gisha</vt:lpstr>
      <vt:lpstr>Poppins</vt:lpstr>
      <vt:lpstr>Wingdings</vt:lpstr>
      <vt:lpstr>Office Theme</vt:lpstr>
      <vt:lpstr>UNIDO – Private Sector Partnerships  "Leveraging Businesses for Global Impact“</vt:lpstr>
      <vt:lpstr>PowerPoint Presentation</vt:lpstr>
      <vt:lpstr>PowerPoint Presentation</vt:lpstr>
      <vt:lpstr>PowerPoint Presentation</vt:lpstr>
      <vt:lpstr>PowerPoint Presentation</vt:lpstr>
      <vt:lpstr>WHY partner with UNIDO? </vt:lpstr>
      <vt:lpstr>HOW to partner with UNIDO? </vt:lpstr>
      <vt:lpstr>PowerPoint Presentation</vt:lpstr>
      <vt:lpstr>How to engage with UNIDO? Model: collaboration with Member State and Private Sector acts as a subcontractor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partnerships@unido.org </vt:lpstr>
      <vt:lpstr>Current portfolio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Board Meeting</dc:title>
  <dc:creator>Jakov Bozovic</dc:creator>
  <cp:lastModifiedBy>DOR, Dominika</cp:lastModifiedBy>
  <cp:revision>76</cp:revision>
  <cp:lastPrinted>2024-05-13T07:22:51Z</cp:lastPrinted>
  <dcterms:created xsi:type="dcterms:W3CDTF">2018-03-23T11:30:03Z</dcterms:created>
  <dcterms:modified xsi:type="dcterms:W3CDTF">2024-05-29T06:28:23Z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0x010100D9EE8F094719C346882B28500752BFE7</vt:lpwstr>
  </property>
  <property fmtid="{D5CDD505-2E9C-101B-9397-08002B2CF9AE}" pid="3" name="MediaServiceImageTags">
    <vt:lpwstr/>
  </property>
</Properties>
</file>